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Playfair Display Medium"/>
      <p:regular r:id="rId31"/>
      <p:bold r:id="rId32"/>
      <p:italic r:id="rId33"/>
      <p:boldItalic r:id="rId34"/>
    </p:embeddedFont>
    <p:embeddedFont>
      <p:font typeface="Proxima Nova"/>
      <p:regular r:id="rId35"/>
      <p:bold r:id="rId36"/>
      <p:italic r:id="rId37"/>
      <p:boldItalic r:id="rId38"/>
    </p:embeddedFont>
    <p:embeddedFont>
      <p:font typeface="Playfair Display"/>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9CF3B2-2B50-460C-A08B-EF8814CA6C60}">
  <a:tblStyle styleId="{F49CF3B2-2B50-460C-A08B-EF8814CA6C6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bold.fntdata"/><Relationship Id="rId20" Type="http://schemas.openxmlformats.org/officeDocument/2006/relationships/slide" Target="slides/slide13.xml"/><Relationship Id="rId42" Type="http://schemas.openxmlformats.org/officeDocument/2006/relationships/font" Target="fonts/PlayfairDisplay-boldItalic.fntdata"/><Relationship Id="rId41" Type="http://schemas.openxmlformats.org/officeDocument/2006/relationships/font" Target="fonts/PlayfairDisplay-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layfairDisplayMedium-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PlayfairDisplayMedium-italic.fntdata"/><Relationship Id="rId10" Type="http://schemas.openxmlformats.org/officeDocument/2006/relationships/slide" Target="slides/slide3.xml"/><Relationship Id="rId32" Type="http://schemas.openxmlformats.org/officeDocument/2006/relationships/font" Target="fonts/PlayfairDisplayMedium-bold.fntdata"/><Relationship Id="rId13" Type="http://schemas.openxmlformats.org/officeDocument/2006/relationships/slide" Target="slides/slide6.xml"/><Relationship Id="rId35" Type="http://schemas.openxmlformats.org/officeDocument/2006/relationships/font" Target="fonts/ProximaNova-regular.fntdata"/><Relationship Id="rId12" Type="http://schemas.openxmlformats.org/officeDocument/2006/relationships/slide" Target="slides/slide5.xml"/><Relationship Id="rId34" Type="http://schemas.openxmlformats.org/officeDocument/2006/relationships/font" Target="fonts/PlayfairDisplayMedium-boldItalic.fntdata"/><Relationship Id="rId15" Type="http://schemas.openxmlformats.org/officeDocument/2006/relationships/slide" Target="slides/slide8.xml"/><Relationship Id="rId37" Type="http://schemas.openxmlformats.org/officeDocument/2006/relationships/font" Target="fonts/ProximaNova-italic.fntdata"/><Relationship Id="rId14" Type="http://schemas.openxmlformats.org/officeDocument/2006/relationships/slide" Target="slides/slide7.xml"/><Relationship Id="rId36" Type="http://schemas.openxmlformats.org/officeDocument/2006/relationships/font" Target="fonts/ProximaNova-bold.fntdata"/><Relationship Id="rId17" Type="http://schemas.openxmlformats.org/officeDocument/2006/relationships/slide" Target="slides/slide10.xml"/><Relationship Id="rId39" Type="http://schemas.openxmlformats.org/officeDocument/2006/relationships/font" Target="fonts/PlayfairDisplay-regular.fntdata"/><Relationship Id="rId16" Type="http://schemas.openxmlformats.org/officeDocument/2006/relationships/slide" Target="slides/slide9.xml"/><Relationship Id="rId38" Type="http://schemas.openxmlformats.org/officeDocument/2006/relationships/font" Target="fonts/ProximaNova-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44f61b4ce_2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g3544f61b4ce_2_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44f61b4ce_2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544f61b4ce_2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544f61b4ce_2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3544f61b4ce_2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44f61b4ce_2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Before begin with fitting and revising our model, it was imperative that we modify several columns so that they would be compatible with different sklearn models.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 first of these was simple, just taking the length of the job description of each row.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Both Required Education and Employment Type used Ordinal Encoder from the Preprocessing folder in SKLearn library. This was done because education follows a logical hierarchy and employment, while one is not necessarily better than the other, they do follow an order.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For the industry and department, we used One Hot Encoding to avoid unintentionally ranking departments/industry against each other and creating unintended bias in our model. </a:t>
            </a:r>
            <a:endParaRPr/>
          </a:p>
        </p:txBody>
      </p:sp>
      <p:sp>
        <p:nvSpPr>
          <p:cNvPr id="284" name="Google Shape;284;g3544f61b4ce_2_2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544f61b4ce_6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Before begin with fitting and revising our model, it was imperative that we modify several columns so that they would be compatible with different sklearn models.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 first of these was simple, just taking the length of the job description of each row.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Both Required Education and Employment Type used Ordinal Encoder from the Preprocessing folder in SKLearn library. This was done because education follows a logical hierarchy and employment, while one is not necessarily better than the other, they do follow an order.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For the industry and department, we used One Hot Encoding to avoid unintentionally ranking departments/industry against each other and creating unintended bias in our model. </a:t>
            </a:r>
            <a:endParaRPr/>
          </a:p>
        </p:txBody>
      </p:sp>
      <p:sp>
        <p:nvSpPr>
          <p:cNvPr id="301" name="Google Shape;301;g3544f61b4ce_6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544f61b4ce_2_2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3544f61b4ce_2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Our model did not have a balanced number of columns, which resultently caused inconsistency behind real job posting accuracy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544f61b4ce_6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3544f61b4ce_6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Our model did not have a balanced number of columns, which resultently caused inconsistency behind real job posting accuracy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544f61b4ce_2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This is where we balanced our dataset in order to move on with our predictive model</a:t>
            </a:r>
            <a:endParaRPr/>
          </a:p>
        </p:txBody>
      </p:sp>
      <p:sp>
        <p:nvSpPr>
          <p:cNvPr id="335" name="Google Shape;335;g3544f61b4ce_2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544f61b4ce_2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first steps in building our model was splitting our data up into our train, validation, and test sets and ensuring no NaN values were included in input columns. We could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However the meat and potatoes of model building was starting out with Logistic Regression as our model. Now at first glance, this model was doing pretty well in predicting when a job listing was genuine versus fraudulent. We tested our model model on the validation set at three different coefficient thresholds to determine if the accuracy shifted and one threshold was better than the other. Across all three of these coefficient thresholds, our accuracy continued to hover around 95%</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However, we all felt that this was a little too good to be true. So we decided to run a confusion matrix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44" name="Google Shape;344;g3544f61b4ce_2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544f61b4ce_2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g3544f61b4ce_2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544f61b4ce_2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 what are our next steps for building an accurate model? The first step was to create a balanced data set with an equal number of fraudulent and genuine jobs. The unfortunate draw back of this that we aren’t utilizing a large chunk of our dataset. Recall that our original dataset included 17,880 listings. In order to maximize our utilization of our dataset, we implemented warm start, which essentially allows our model to retain the information it gained from previous predictions when making subsequent predictions.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With these two changes, we will retrain and validate our model, utilizing a confusion matrix once again in order to ensure that our model it’s just super super confident in predicting all of the jobs are fake.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will see a decrease in our accuracy from our previous 95% using this altered approach but we’d rather see a “worse” model that’s fairly confident it’s making the right predictions and have it actually make correct predictions than a model that’s certain it’s making the correct prediction and getting it wrong every time. </a:t>
            </a:r>
            <a:endParaRPr/>
          </a:p>
        </p:txBody>
      </p:sp>
      <p:sp>
        <p:nvSpPr>
          <p:cNvPr id="373" name="Google Shape;373;g3544f61b4ce_2_4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44f61b4ce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General flow of presentation:</a:t>
            </a:r>
            <a:endParaRPr/>
          </a:p>
          <a:p>
            <a:pPr indent="0" lvl="0" marL="0" rtl="0" algn="l">
              <a:lnSpc>
                <a:spcPct val="100000"/>
              </a:lnSpc>
              <a:spcBef>
                <a:spcPts val="0"/>
              </a:spcBef>
              <a:spcAft>
                <a:spcPts val="0"/>
              </a:spcAft>
              <a:buSzPts val="1100"/>
              <a:buNone/>
            </a:pPr>
            <a:r>
              <a:rPr lang="en-GB"/>
              <a:t>Introductions → Data Overview → Cleaning Data → Key Highlights from Analysis → Preparing Data for Modeling → Model Building/Testing/Reiteration → Model Accuracy &amp; What our Model Missed → Overall Conclusions</a:t>
            </a:r>
            <a:endParaRPr/>
          </a:p>
        </p:txBody>
      </p:sp>
      <p:sp>
        <p:nvSpPr>
          <p:cNvPr id="131" name="Google Shape;131;g3544f61b4ce_2_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544f61b4ce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first steps in building our model was splitting our data up into our train, validation, and test sets and ensuring no NaN values were included in input columns. We could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However the meat and potatoes of model building was starting out with Logistic Regression as our model. Now at first glance, this model was doing pretty well in predicting when a job listing was genuine versus fraudulent. We tested our model model on the validation set at three different coefficient thresholds to determine if the accuracy shifted and one threshold was better than the other. Across all three of these coefficient thresholds, our accuracy continued to hover around 95%</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However, we all felt that this was a little too good to be true. So we decided to run a confusion matrix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403" name="Google Shape;403;g3544f61b4ce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544f61b4ce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first steps in building our model was splitting our data up into our train, validation, and test sets and ensuring no NaN values were included in input columns. We could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However the meat and potatoes of model building was starting out with Logistic Regression as our model. Now at first glance, this model was doing pretty well in predicting when a job listing was genuine versus fraudulent. We tested our model model on the validation set at three different coefficient thresholds to determine if the accuracy shifted and one threshold was better than the other. Across all three of these coefficient thresholds, our accuracy continued to hover around 95%</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However, we all felt that this was a little too good to be true. So we decided to run a confusion matrix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428" name="Google Shape;428;g3544f61b4ce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544f61b4ce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first steps in building our model was splitting our data up into our train, validation, and test sets and ensuring no NaN values were included in input columns. We could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However the meat and potatoes of model building was starting out with Logistic Regression as our model. Now at first glance, this model was doing pretty well in predicting when a job listing was genuine versus fraudulent. We tested our model model on the validation set at three different coefficient thresholds to determine if the accuracy shifted and one threshold was better than the other. Across all three of these coefficient thresholds, our accuracy continued to hover around 95%</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However, we all felt that this was a little too good to be true. So we decided to run a confusion matrix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447" name="Google Shape;447;g3544f61b4ce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544f61b4c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544f61b4c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57240bbd1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General flow of presentation:</a:t>
            </a:r>
            <a:endParaRPr/>
          </a:p>
          <a:p>
            <a:pPr indent="0" lvl="0" marL="0" rtl="0" algn="l">
              <a:lnSpc>
                <a:spcPct val="100000"/>
              </a:lnSpc>
              <a:spcBef>
                <a:spcPts val="0"/>
              </a:spcBef>
              <a:spcAft>
                <a:spcPts val="0"/>
              </a:spcAft>
              <a:buSzPts val="1100"/>
              <a:buNone/>
            </a:pPr>
            <a:r>
              <a:rPr lang="en-GB"/>
              <a:t>Introductions → Data Overview → Cleaning Data → Key Highlights from Analysis → Preparing Data for Modeling → Model Building/Testing/Reiteration → Model Accuracy &amp; What our Model Missed → Overall Conclusions</a:t>
            </a:r>
            <a:endParaRPr/>
          </a:p>
        </p:txBody>
      </p:sp>
      <p:sp>
        <p:nvSpPr>
          <p:cNvPr id="156" name="Google Shape;156;g357240bbd1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44f61b4ce_2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Our dataset included just under 18,000 job listings, of which around 5 percent were known to be fraudulent. We will discuss how we handled this column in our data later on in the presentation.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Our data originally had 18 columns containing the basic information expected of standard job postings. Additional columns used in building our predictive model will be discussed when relevant. </a:t>
            </a:r>
            <a:endParaRPr/>
          </a:p>
        </p:txBody>
      </p:sp>
      <p:sp>
        <p:nvSpPr>
          <p:cNvPr id="173" name="Google Shape;173;g3544f61b4ce_2_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44f61b4ce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 instead of dropping NaN values, focusing on these 7 columns, NaN and other similar values representing a lack of information were replaced with “Not Provided”. This was done because missing salary or requirements or even department information on a job listings is universally considered a red flag so this approach ensured our model was given the best information to train on.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However, we had to take a different approach with the Salary Range column</a:t>
            </a:r>
            <a:endParaRPr/>
          </a:p>
        </p:txBody>
      </p:sp>
      <p:sp>
        <p:nvSpPr>
          <p:cNvPr id="193" name="Google Shape;193;g3544f61b4ce_2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544f61b4ce_2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TRANSITION SLIDE FOR DATA ANALYSIS HIGHLIGHT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Pull out some highlights for this slide</a:t>
            </a:r>
            <a:endParaRPr/>
          </a:p>
        </p:txBody>
      </p:sp>
      <p:sp>
        <p:nvSpPr>
          <p:cNvPr id="211" name="Google Shape;211;g3544f61b4ce_2_1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544f61b4ce_6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TRANSITION SLIDE FOR DATA ANALYSIS HIGHLIGHT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Pull out some highlights for this slide</a:t>
            </a:r>
            <a:endParaRPr/>
          </a:p>
        </p:txBody>
      </p:sp>
      <p:sp>
        <p:nvSpPr>
          <p:cNvPr id="236" name="Google Shape;236;g3544f61b4ce_6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44f61b4ce_2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3544f61b4ce_2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Maybe for this and the next slide, we could combine them to be one slide with a table, one for real job postings and one for fake job postings?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544f61b4ce_2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3544f61b4ce_2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Maybe for this and the next slide, we could combine them to be one slide with a table, one for real job postings and one for fake job postings?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5"/>
          <p:cNvSpPr txBox="1"/>
          <p:nvPr>
            <p:ph type="ctrTitle"/>
          </p:nvPr>
        </p:nvSpPr>
        <p:spPr>
          <a:xfrm>
            <a:off x="905925" y="668763"/>
            <a:ext cx="7408350" cy="7350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ctr">
              <a:lnSpc>
                <a:spcPct val="100000"/>
              </a:lnSpc>
              <a:spcBef>
                <a:spcPts val="0"/>
              </a:spcBef>
              <a:spcAft>
                <a:spcPts val="0"/>
              </a:spcAft>
              <a:buSzPts val="700"/>
              <a:buNone/>
              <a:defRPr/>
            </a:lvl2pPr>
            <a:lvl3pPr lvl="2" algn="ctr">
              <a:lnSpc>
                <a:spcPct val="100000"/>
              </a:lnSpc>
              <a:spcBef>
                <a:spcPts val="0"/>
              </a:spcBef>
              <a:spcAft>
                <a:spcPts val="0"/>
              </a:spcAft>
              <a:buSzPts val="700"/>
              <a:buNone/>
              <a:defRPr/>
            </a:lvl3pPr>
            <a:lvl4pPr lvl="3" algn="ctr">
              <a:lnSpc>
                <a:spcPct val="100000"/>
              </a:lnSpc>
              <a:spcBef>
                <a:spcPts val="0"/>
              </a:spcBef>
              <a:spcAft>
                <a:spcPts val="0"/>
              </a:spcAft>
              <a:buSzPts val="700"/>
              <a:buNone/>
              <a:defRPr/>
            </a:lvl4pPr>
            <a:lvl5pPr lvl="4" algn="ctr">
              <a:lnSpc>
                <a:spcPct val="100000"/>
              </a:lnSpc>
              <a:spcBef>
                <a:spcPts val="0"/>
              </a:spcBef>
              <a:spcAft>
                <a:spcPts val="0"/>
              </a:spcAft>
              <a:buSzPts val="700"/>
              <a:buNone/>
              <a:defRPr/>
            </a:lvl5pPr>
            <a:lvl6pPr lvl="5" algn="ctr">
              <a:lnSpc>
                <a:spcPct val="100000"/>
              </a:lnSpc>
              <a:spcBef>
                <a:spcPts val="0"/>
              </a:spcBef>
              <a:spcAft>
                <a:spcPts val="0"/>
              </a:spcAft>
              <a:buSzPts val="700"/>
              <a:buNone/>
              <a:defRPr/>
            </a:lvl6pPr>
            <a:lvl7pPr lvl="6" algn="ctr">
              <a:lnSpc>
                <a:spcPct val="100000"/>
              </a:lnSpc>
              <a:spcBef>
                <a:spcPts val="0"/>
              </a:spcBef>
              <a:spcAft>
                <a:spcPts val="0"/>
              </a:spcAft>
              <a:buSzPts val="7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700"/>
              <a:buNone/>
              <a:defRPr/>
            </a:lvl9pPr>
          </a:lstStyle>
          <a:p/>
        </p:txBody>
      </p:sp>
      <p:sp>
        <p:nvSpPr>
          <p:cNvPr id="56" name="Google Shape;56;p15"/>
          <p:cNvSpPr txBox="1"/>
          <p:nvPr>
            <p:ph idx="1" type="subTitle"/>
          </p:nvPr>
        </p:nvSpPr>
        <p:spPr>
          <a:xfrm>
            <a:off x="1316025" y="2457963"/>
            <a:ext cx="6511950" cy="876300"/>
          </a:xfrm>
          <a:prstGeom prst="rect">
            <a:avLst/>
          </a:prstGeom>
          <a:noFill/>
          <a:ln>
            <a:noFill/>
          </a:ln>
        </p:spPr>
        <p:txBody>
          <a:bodyPr anchorCtr="0" anchor="t" bIns="22850" lIns="45725" spcFirstLastPara="1" rIns="45725" wrap="square" tIns="22850">
            <a:normAutofit/>
          </a:bodyPr>
          <a:lstStyle>
            <a:lvl1pPr lvl="0" algn="ctr">
              <a:lnSpc>
                <a:spcPct val="100000"/>
              </a:lnSpc>
              <a:spcBef>
                <a:spcPts val="300"/>
              </a:spcBef>
              <a:spcAft>
                <a:spcPts val="0"/>
              </a:spcAft>
              <a:buSzPts val="1600"/>
              <a:buNone/>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p:txBody>
      </p:sp>
      <p:grpSp>
        <p:nvGrpSpPr>
          <p:cNvPr id="57" name="Google Shape;57;p15"/>
          <p:cNvGrpSpPr/>
          <p:nvPr/>
        </p:nvGrpSpPr>
        <p:grpSpPr>
          <a:xfrm>
            <a:off x="7970539" y="4438387"/>
            <a:ext cx="737804" cy="381528"/>
            <a:chOff x="0" y="0"/>
            <a:chExt cx="1571802" cy="812800"/>
          </a:xfrm>
        </p:grpSpPr>
        <p:sp>
          <p:nvSpPr>
            <p:cNvPr id="58" name="Google Shape;58;p15"/>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59" name="Google Shape;59;p15"/>
            <p:cNvSpPr txBox="1"/>
            <p:nvPr/>
          </p:nvSpPr>
          <p:spPr>
            <a:xfrm>
              <a:off x="0" y="165100"/>
              <a:ext cx="1470300" cy="444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60" name="Google Shape;60;p15"/>
          <p:cNvCxnSpPr/>
          <p:nvPr/>
        </p:nvCxnSpPr>
        <p:spPr>
          <a:xfrm>
            <a:off x="543238" y="1899438"/>
            <a:ext cx="15117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6"/>
          <p:cNvSpPr txBox="1"/>
          <p:nvPr>
            <p:ph type="title"/>
          </p:nvPr>
        </p:nvSpPr>
        <p:spPr>
          <a:xfrm>
            <a:off x="873688" y="703688"/>
            <a:ext cx="75099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ctr">
              <a:lnSpc>
                <a:spcPct val="100000"/>
              </a:lnSpc>
              <a:spcBef>
                <a:spcPts val="0"/>
              </a:spcBef>
              <a:spcAft>
                <a:spcPts val="0"/>
              </a:spcAft>
              <a:buSzPts val="700"/>
              <a:buNone/>
              <a:defRPr/>
            </a:lvl2pPr>
            <a:lvl3pPr lvl="2" algn="ctr">
              <a:lnSpc>
                <a:spcPct val="100000"/>
              </a:lnSpc>
              <a:spcBef>
                <a:spcPts val="0"/>
              </a:spcBef>
              <a:spcAft>
                <a:spcPts val="0"/>
              </a:spcAft>
              <a:buSzPts val="700"/>
              <a:buNone/>
              <a:defRPr/>
            </a:lvl3pPr>
            <a:lvl4pPr lvl="3" algn="ctr">
              <a:lnSpc>
                <a:spcPct val="100000"/>
              </a:lnSpc>
              <a:spcBef>
                <a:spcPts val="0"/>
              </a:spcBef>
              <a:spcAft>
                <a:spcPts val="0"/>
              </a:spcAft>
              <a:buSzPts val="700"/>
              <a:buNone/>
              <a:defRPr/>
            </a:lvl4pPr>
            <a:lvl5pPr lvl="4" algn="ctr">
              <a:lnSpc>
                <a:spcPct val="100000"/>
              </a:lnSpc>
              <a:spcBef>
                <a:spcPts val="0"/>
              </a:spcBef>
              <a:spcAft>
                <a:spcPts val="0"/>
              </a:spcAft>
              <a:buSzPts val="700"/>
              <a:buNone/>
              <a:defRPr/>
            </a:lvl5pPr>
            <a:lvl6pPr lvl="5" algn="ctr">
              <a:lnSpc>
                <a:spcPct val="100000"/>
              </a:lnSpc>
              <a:spcBef>
                <a:spcPts val="0"/>
              </a:spcBef>
              <a:spcAft>
                <a:spcPts val="0"/>
              </a:spcAft>
              <a:buSzPts val="700"/>
              <a:buNone/>
              <a:defRPr/>
            </a:lvl6pPr>
            <a:lvl7pPr lvl="6" algn="ctr">
              <a:lnSpc>
                <a:spcPct val="100000"/>
              </a:lnSpc>
              <a:spcBef>
                <a:spcPts val="0"/>
              </a:spcBef>
              <a:spcAft>
                <a:spcPts val="0"/>
              </a:spcAft>
              <a:buSzPts val="7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700"/>
              <a:buNone/>
              <a:defRPr/>
            </a:lvl9pPr>
          </a:lstStyle>
          <a:p/>
        </p:txBody>
      </p:sp>
      <p:sp>
        <p:nvSpPr>
          <p:cNvPr id="63" name="Google Shape;63;p16"/>
          <p:cNvSpPr txBox="1"/>
          <p:nvPr>
            <p:ph idx="1" type="body"/>
          </p:nvPr>
        </p:nvSpPr>
        <p:spPr>
          <a:xfrm>
            <a:off x="2571238" y="2093825"/>
            <a:ext cx="4114800" cy="226305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grpSp>
        <p:nvGrpSpPr>
          <p:cNvPr id="64" name="Google Shape;64;p16"/>
          <p:cNvGrpSpPr/>
          <p:nvPr/>
        </p:nvGrpSpPr>
        <p:grpSpPr>
          <a:xfrm>
            <a:off x="7970539" y="4438387"/>
            <a:ext cx="737804" cy="381528"/>
            <a:chOff x="0" y="0"/>
            <a:chExt cx="1571802" cy="812800"/>
          </a:xfrm>
        </p:grpSpPr>
        <p:sp>
          <p:nvSpPr>
            <p:cNvPr id="65" name="Google Shape;65;p16"/>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66" name="Google Shape;66;p16"/>
            <p:cNvSpPr txBox="1"/>
            <p:nvPr/>
          </p:nvSpPr>
          <p:spPr>
            <a:xfrm>
              <a:off x="0" y="165100"/>
              <a:ext cx="1470300" cy="444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67" name="Google Shape;67;p16"/>
          <p:cNvCxnSpPr/>
          <p:nvPr/>
        </p:nvCxnSpPr>
        <p:spPr>
          <a:xfrm>
            <a:off x="6186740" y="4792920"/>
            <a:ext cx="1511700" cy="0"/>
          </a:xfrm>
          <a:prstGeom prst="straightConnector1">
            <a:avLst/>
          </a:prstGeom>
          <a:noFill/>
          <a:ln cap="flat" cmpd="sng" w="19050">
            <a:solidFill>
              <a:srgbClr val="157E90"/>
            </a:solidFill>
            <a:prstDash val="solid"/>
            <a:round/>
            <a:headEnd len="sm" w="sm" type="none"/>
            <a:tailEnd len="sm" w="sm" type="none"/>
          </a:ln>
        </p:spPr>
      </p:cxnSp>
      <p:cxnSp>
        <p:nvCxnSpPr>
          <p:cNvPr id="68" name="Google Shape;68;p16"/>
          <p:cNvCxnSpPr/>
          <p:nvPr/>
        </p:nvCxnSpPr>
        <p:spPr>
          <a:xfrm>
            <a:off x="543238" y="1899438"/>
            <a:ext cx="15117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17"/>
          <p:cNvSpPr txBox="1"/>
          <p:nvPr>
            <p:ph type="title"/>
          </p:nvPr>
        </p:nvSpPr>
        <p:spPr>
          <a:xfrm>
            <a:off x="618974" y="340663"/>
            <a:ext cx="7982250" cy="681000"/>
          </a:xfrm>
          <a:prstGeom prst="rect">
            <a:avLst/>
          </a:prstGeom>
          <a:noFill/>
          <a:ln>
            <a:noFill/>
          </a:ln>
        </p:spPr>
        <p:txBody>
          <a:bodyPr anchorCtr="0" anchor="t" bIns="22850" lIns="45725" spcFirstLastPara="1" rIns="45725" wrap="square" tIns="22850">
            <a:normAutofit/>
          </a:bodyPr>
          <a:lstStyle>
            <a:lvl1pPr lvl="0" algn="ctr">
              <a:lnSpc>
                <a:spcPct val="100000"/>
              </a:lnSpc>
              <a:spcBef>
                <a:spcPts val="0"/>
              </a:spcBef>
              <a:spcAft>
                <a:spcPts val="0"/>
              </a:spcAft>
              <a:buClr>
                <a:schemeClr val="dk1"/>
              </a:buClr>
              <a:buSzPts val="4500"/>
              <a:buNone/>
              <a:defRPr cap="none"/>
            </a:lvl1pPr>
            <a:lvl2pPr lvl="1"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2pPr>
            <a:lvl3pPr lvl="2"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3pPr>
            <a:lvl4pPr lvl="3"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4pPr>
            <a:lvl5pPr lvl="4"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5pPr>
            <a:lvl6pPr lvl="5"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6pPr>
            <a:lvl7pPr lvl="6"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7pPr>
            <a:lvl8pPr lvl="7"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8pPr>
            <a:lvl9pPr lvl="8"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9pPr>
          </a:lstStyle>
          <a:p/>
        </p:txBody>
      </p:sp>
      <p:sp>
        <p:nvSpPr>
          <p:cNvPr id="71" name="Google Shape;71;p17"/>
          <p:cNvSpPr txBox="1"/>
          <p:nvPr>
            <p:ph idx="1" type="body"/>
          </p:nvPr>
        </p:nvSpPr>
        <p:spPr>
          <a:xfrm>
            <a:off x="2628894" y="3371232"/>
            <a:ext cx="3886200" cy="750150"/>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SzPts val="1200"/>
              <a:buNone/>
              <a:defRPr/>
            </a:lvl1pPr>
            <a:lvl2pPr indent="-228600" lvl="1" marL="914400" algn="l">
              <a:lnSpc>
                <a:spcPct val="100000"/>
              </a:lnSpc>
              <a:spcBef>
                <a:spcPts val="200"/>
              </a:spcBef>
              <a:spcAft>
                <a:spcPts val="0"/>
              </a:spcAft>
              <a:buSzPts val="1200"/>
              <a:buNone/>
              <a:defRPr/>
            </a:lvl2pPr>
            <a:lvl3pPr indent="-228600" lvl="2" marL="1371600" algn="l">
              <a:lnSpc>
                <a:spcPct val="100000"/>
              </a:lnSpc>
              <a:spcBef>
                <a:spcPts val="200"/>
              </a:spcBef>
              <a:spcAft>
                <a:spcPts val="0"/>
              </a:spcAft>
              <a:buSzPts val="1200"/>
              <a:buNone/>
              <a:defRPr/>
            </a:lvl3pPr>
            <a:lvl4pPr indent="-228600" lvl="3" marL="1828800" algn="l">
              <a:lnSpc>
                <a:spcPct val="100000"/>
              </a:lnSpc>
              <a:spcBef>
                <a:spcPts val="100"/>
              </a:spcBef>
              <a:spcAft>
                <a:spcPts val="0"/>
              </a:spcAft>
              <a:buSzPts val="1200"/>
              <a:buNone/>
              <a:defRPr/>
            </a:lvl4pPr>
            <a:lvl5pPr indent="-228600" lvl="4" marL="2286000" algn="l">
              <a:lnSpc>
                <a:spcPct val="100000"/>
              </a:lnSpc>
              <a:spcBef>
                <a:spcPts val="100"/>
              </a:spcBef>
              <a:spcAft>
                <a:spcPts val="0"/>
              </a:spcAft>
              <a:buSzPts val="1200"/>
              <a:buNone/>
              <a:defRPr/>
            </a:lvl5pPr>
            <a:lvl6pPr indent="-228600" lvl="5" marL="2743200" algn="l">
              <a:lnSpc>
                <a:spcPct val="100000"/>
              </a:lnSpc>
              <a:spcBef>
                <a:spcPts val="100"/>
              </a:spcBef>
              <a:spcAft>
                <a:spcPts val="0"/>
              </a:spcAft>
              <a:buSzPts val="1200"/>
              <a:buNone/>
              <a:defRPr/>
            </a:lvl6pPr>
            <a:lvl7pPr indent="-228600" lvl="6" marL="3200400" algn="l">
              <a:lnSpc>
                <a:spcPct val="100000"/>
              </a:lnSpc>
              <a:spcBef>
                <a:spcPts val="100"/>
              </a:spcBef>
              <a:spcAft>
                <a:spcPts val="0"/>
              </a:spcAft>
              <a:buSzPts val="1200"/>
              <a:buNone/>
              <a:defRPr/>
            </a:lvl7pPr>
            <a:lvl8pPr indent="-228600" lvl="7" marL="3657600" algn="l">
              <a:lnSpc>
                <a:spcPct val="100000"/>
              </a:lnSpc>
              <a:spcBef>
                <a:spcPts val="100"/>
              </a:spcBef>
              <a:spcAft>
                <a:spcPts val="0"/>
              </a:spcAft>
              <a:buSzPts val="1200"/>
              <a:buNone/>
              <a:defRPr/>
            </a:lvl8pPr>
            <a:lvl9pPr indent="-228600" lvl="8" marL="4114800" algn="l">
              <a:lnSpc>
                <a:spcPct val="100000"/>
              </a:lnSpc>
              <a:spcBef>
                <a:spcPts val="100"/>
              </a:spcBef>
              <a:spcAft>
                <a:spcPts val="0"/>
              </a:spcAft>
              <a:buSzPts val="1200"/>
              <a:buNone/>
              <a:defRPr/>
            </a:lvl9pPr>
          </a:lstStyle>
          <a:p/>
        </p:txBody>
      </p:sp>
      <p:grpSp>
        <p:nvGrpSpPr>
          <p:cNvPr id="72" name="Google Shape;72;p17"/>
          <p:cNvGrpSpPr/>
          <p:nvPr/>
        </p:nvGrpSpPr>
        <p:grpSpPr>
          <a:xfrm>
            <a:off x="620769" y="4443150"/>
            <a:ext cx="737804" cy="381528"/>
            <a:chOff x="0" y="0"/>
            <a:chExt cx="1571802" cy="812800"/>
          </a:xfrm>
        </p:grpSpPr>
        <p:sp>
          <p:nvSpPr>
            <p:cNvPr id="73" name="Google Shape;73;p17"/>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74" name="Google Shape;74;p17"/>
            <p:cNvSpPr txBox="1"/>
            <p:nvPr/>
          </p:nvSpPr>
          <p:spPr>
            <a:xfrm>
              <a:off x="0" y="165100"/>
              <a:ext cx="1470300" cy="444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75" name="Google Shape;75;p17"/>
          <p:cNvCxnSpPr/>
          <p:nvPr/>
        </p:nvCxnSpPr>
        <p:spPr>
          <a:xfrm>
            <a:off x="619438" y="1975638"/>
            <a:ext cx="1511700" cy="0"/>
          </a:xfrm>
          <a:prstGeom prst="straightConnector1">
            <a:avLst/>
          </a:prstGeom>
          <a:noFill/>
          <a:ln cap="flat" cmpd="sng" w="19050">
            <a:solidFill>
              <a:srgbClr val="157E90"/>
            </a:solidFill>
            <a:prstDash val="solid"/>
            <a:round/>
            <a:headEnd len="sm" w="sm" type="none"/>
            <a:tailEnd len="sm" w="sm" type="none"/>
          </a:ln>
        </p:spPr>
      </p:cxnSp>
      <p:cxnSp>
        <p:nvCxnSpPr>
          <p:cNvPr id="76" name="Google Shape;76;p17"/>
          <p:cNvCxnSpPr/>
          <p:nvPr/>
        </p:nvCxnSpPr>
        <p:spPr>
          <a:xfrm>
            <a:off x="6871890" y="4443145"/>
            <a:ext cx="15117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8"/>
          <p:cNvSpPr txBox="1"/>
          <p:nvPr>
            <p:ph type="title"/>
          </p:nvPr>
        </p:nvSpPr>
        <p:spPr>
          <a:xfrm>
            <a:off x="873688" y="703688"/>
            <a:ext cx="75099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ctr">
              <a:lnSpc>
                <a:spcPct val="100000"/>
              </a:lnSpc>
              <a:spcBef>
                <a:spcPts val="0"/>
              </a:spcBef>
              <a:spcAft>
                <a:spcPts val="0"/>
              </a:spcAft>
              <a:buSzPts val="700"/>
              <a:buNone/>
              <a:defRPr/>
            </a:lvl2pPr>
            <a:lvl3pPr lvl="2" algn="ctr">
              <a:lnSpc>
                <a:spcPct val="100000"/>
              </a:lnSpc>
              <a:spcBef>
                <a:spcPts val="0"/>
              </a:spcBef>
              <a:spcAft>
                <a:spcPts val="0"/>
              </a:spcAft>
              <a:buSzPts val="700"/>
              <a:buNone/>
              <a:defRPr/>
            </a:lvl3pPr>
            <a:lvl4pPr lvl="3" algn="ctr">
              <a:lnSpc>
                <a:spcPct val="100000"/>
              </a:lnSpc>
              <a:spcBef>
                <a:spcPts val="0"/>
              </a:spcBef>
              <a:spcAft>
                <a:spcPts val="0"/>
              </a:spcAft>
              <a:buSzPts val="700"/>
              <a:buNone/>
              <a:defRPr/>
            </a:lvl4pPr>
            <a:lvl5pPr lvl="4" algn="ctr">
              <a:lnSpc>
                <a:spcPct val="100000"/>
              </a:lnSpc>
              <a:spcBef>
                <a:spcPts val="0"/>
              </a:spcBef>
              <a:spcAft>
                <a:spcPts val="0"/>
              </a:spcAft>
              <a:buSzPts val="700"/>
              <a:buNone/>
              <a:defRPr/>
            </a:lvl5pPr>
            <a:lvl6pPr lvl="5" algn="ctr">
              <a:lnSpc>
                <a:spcPct val="100000"/>
              </a:lnSpc>
              <a:spcBef>
                <a:spcPts val="0"/>
              </a:spcBef>
              <a:spcAft>
                <a:spcPts val="0"/>
              </a:spcAft>
              <a:buSzPts val="700"/>
              <a:buNone/>
              <a:defRPr/>
            </a:lvl6pPr>
            <a:lvl7pPr lvl="6" algn="ctr">
              <a:lnSpc>
                <a:spcPct val="100000"/>
              </a:lnSpc>
              <a:spcBef>
                <a:spcPts val="0"/>
              </a:spcBef>
              <a:spcAft>
                <a:spcPts val="0"/>
              </a:spcAft>
              <a:buSzPts val="7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700"/>
              <a:buNone/>
              <a:defRPr/>
            </a:lvl9pPr>
          </a:lstStyle>
          <a:p/>
        </p:txBody>
      </p:sp>
      <p:sp>
        <p:nvSpPr>
          <p:cNvPr id="79" name="Google Shape;79;p18"/>
          <p:cNvSpPr txBox="1"/>
          <p:nvPr>
            <p:ph idx="1" type="body"/>
          </p:nvPr>
        </p:nvSpPr>
        <p:spPr>
          <a:xfrm>
            <a:off x="2216488" y="2254600"/>
            <a:ext cx="2703450" cy="2263050"/>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300"/>
              </a:spcBef>
              <a:spcAft>
                <a:spcPts val="0"/>
              </a:spcAft>
              <a:buClr>
                <a:schemeClr val="dk1"/>
              </a:buClr>
              <a:buSzPts val="1200"/>
              <a:buChar char="•"/>
              <a:defRPr/>
            </a:lvl1pPr>
            <a:lvl2pPr indent="-304800" lvl="1" marL="914400" algn="l">
              <a:lnSpc>
                <a:spcPct val="100000"/>
              </a:lnSpc>
              <a:spcBef>
                <a:spcPts val="200"/>
              </a:spcBef>
              <a:spcAft>
                <a:spcPts val="0"/>
              </a:spcAft>
              <a:buClr>
                <a:schemeClr val="dk1"/>
              </a:buClr>
              <a:buSzPts val="1200"/>
              <a:buChar char="–"/>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0"/>
              </a:spcAft>
              <a:buClr>
                <a:schemeClr val="dk1"/>
              </a:buClr>
              <a:buSzPts val="1200"/>
              <a:buChar char="•"/>
              <a:defRPr/>
            </a:lvl9pPr>
          </a:lstStyle>
          <a:p/>
        </p:txBody>
      </p:sp>
      <p:sp>
        <p:nvSpPr>
          <p:cNvPr id="80" name="Google Shape;80;p18"/>
          <p:cNvSpPr txBox="1"/>
          <p:nvPr>
            <p:ph idx="2" type="body"/>
          </p:nvPr>
        </p:nvSpPr>
        <p:spPr>
          <a:xfrm>
            <a:off x="5022030" y="2254600"/>
            <a:ext cx="2703450" cy="2263050"/>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300"/>
              </a:spcBef>
              <a:spcAft>
                <a:spcPts val="0"/>
              </a:spcAft>
              <a:buClr>
                <a:schemeClr val="dk1"/>
              </a:buClr>
              <a:buSzPts val="1200"/>
              <a:buChar char="•"/>
              <a:defRPr/>
            </a:lvl1pPr>
            <a:lvl2pPr indent="-304800" lvl="1" marL="914400" algn="l">
              <a:lnSpc>
                <a:spcPct val="100000"/>
              </a:lnSpc>
              <a:spcBef>
                <a:spcPts val="200"/>
              </a:spcBef>
              <a:spcAft>
                <a:spcPts val="0"/>
              </a:spcAft>
              <a:buClr>
                <a:schemeClr val="dk1"/>
              </a:buClr>
              <a:buSzPts val="1200"/>
              <a:buChar char="–"/>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0"/>
              </a:spcAft>
              <a:buClr>
                <a:schemeClr val="dk1"/>
              </a:buClr>
              <a:buSzPts val="1200"/>
              <a:buChar char="•"/>
              <a:defRPr/>
            </a:lvl9pPr>
          </a:lstStyle>
          <a:p/>
        </p:txBody>
      </p:sp>
      <p:grpSp>
        <p:nvGrpSpPr>
          <p:cNvPr id="81" name="Google Shape;81;p18"/>
          <p:cNvGrpSpPr/>
          <p:nvPr/>
        </p:nvGrpSpPr>
        <p:grpSpPr>
          <a:xfrm>
            <a:off x="620769" y="4443150"/>
            <a:ext cx="737804" cy="381528"/>
            <a:chOff x="0" y="0"/>
            <a:chExt cx="1571802" cy="812800"/>
          </a:xfrm>
        </p:grpSpPr>
        <p:sp>
          <p:nvSpPr>
            <p:cNvPr id="82" name="Google Shape;82;p18"/>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83" name="Google Shape;83;p18"/>
            <p:cNvSpPr txBox="1"/>
            <p:nvPr/>
          </p:nvSpPr>
          <p:spPr>
            <a:xfrm>
              <a:off x="0" y="165100"/>
              <a:ext cx="1470300" cy="444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84" name="Google Shape;84;p18"/>
          <p:cNvCxnSpPr/>
          <p:nvPr/>
        </p:nvCxnSpPr>
        <p:spPr>
          <a:xfrm>
            <a:off x="6871890" y="4443145"/>
            <a:ext cx="1511700" cy="0"/>
          </a:xfrm>
          <a:prstGeom prst="straightConnector1">
            <a:avLst/>
          </a:prstGeom>
          <a:noFill/>
          <a:ln cap="flat" cmpd="sng" w="19050">
            <a:solidFill>
              <a:srgbClr val="157E90"/>
            </a:solidFill>
            <a:prstDash val="solid"/>
            <a:round/>
            <a:headEnd len="sm" w="sm" type="none"/>
            <a:tailEnd len="sm" w="sm" type="none"/>
          </a:ln>
        </p:spPr>
      </p:cxnSp>
      <p:cxnSp>
        <p:nvCxnSpPr>
          <p:cNvPr id="85" name="Google Shape;85;p18"/>
          <p:cNvCxnSpPr/>
          <p:nvPr/>
        </p:nvCxnSpPr>
        <p:spPr>
          <a:xfrm>
            <a:off x="543238" y="1899438"/>
            <a:ext cx="15117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solidFill>
          <a:schemeClr val="dk2"/>
        </a:solidFill>
      </p:bgPr>
    </p:bg>
    <p:spTree>
      <p:nvGrpSpPr>
        <p:cNvPr id="86" name="Shape 86"/>
        <p:cNvGrpSpPr/>
        <p:nvPr/>
      </p:nvGrpSpPr>
      <p:grpSpPr>
        <a:xfrm>
          <a:off x="0" y="0"/>
          <a:ext cx="0" cy="0"/>
          <a:chOff x="0" y="0"/>
          <a:chExt cx="0" cy="0"/>
        </a:xfrm>
      </p:grpSpPr>
      <p:sp>
        <p:nvSpPr>
          <p:cNvPr id="87" name="Google Shape;87;p19"/>
          <p:cNvSpPr txBox="1"/>
          <p:nvPr>
            <p:ph type="title"/>
          </p:nvPr>
        </p:nvSpPr>
        <p:spPr>
          <a:xfrm>
            <a:off x="873688" y="703688"/>
            <a:ext cx="75099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2200"/>
              <a:buFont typeface="Calibri"/>
              <a:buNone/>
              <a:defRPr/>
            </a:lvl1pPr>
            <a:lvl2pPr lvl="1" algn="ctr">
              <a:lnSpc>
                <a:spcPct val="100000"/>
              </a:lnSpc>
              <a:spcBef>
                <a:spcPts val="0"/>
              </a:spcBef>
              <a:spcAft>
                <a:spcPts val="0"/>
              </a:spcAft>
              <a:buSzPts val="700"/>
              <a:buNone/>
              <a:defRPr/>
            </a:lvl2pPr>
            <a:lvl3pPr lvl="2" algn="ctr">
              <a:lnSpc>
                <a:spcPct val="100000"/>
              </a:lnSpc>
              <a:spcBef>
                <a:spcPts val="0"/>
              </a:spcBef>
              <a:spcAft>
                <a:spcPts val="0"/>
              </a:spcAft>
              <a:buSzPts val="700"/>
              <a:buNone/>
              <a:defRPr/>
            </a:lvl3pPr>
            <a:lvl4pPr lvl="3" algn="ctr">
              <a:lnSpc>
                <a:spcPct val="100000"/>
              </a:lnSpc>
              <a:spcBef>
                <a:spcPts val="0"/>
              </a:spcBef>
              <a:spcAft>
                <a:spcPts val="0"/>
              </a:spcAft>
              <a:buSzPts val="700"/>
              <a:buNone/>
              <a:defRPr/>
            </a:lvl4pPr>
            <a:lvl5pPr lvl="4" algn="ctr">
              <a:lnSpc>
                <a:spcPct val="100000"/>
              </a:lnSpc>
              <a:spcBef>
                <a:spcPts val="0"/>
              </a:spcBef>
              <a:spcAft>
                <a:spcPts val="0"/>
              </a:spcAft>
              <a:buSzPts val="700"/>
              <a:buNone/>
              <a:defRPr/>
            </a:lvl5pPr>
            <a:lvl6pPr lvl="5" algn="ctr">
              <a:lnSpc>
                <a:spcPct val="100000"/>
              </a:lnSpc>
              <a:spcBef>
                <a:spcPts val="0"/>
              </a:spcBef>
              <a:spcAft>
                <a:spcPts val="0"/>
              </a:spcAft>
              <a:buSzPts val="700"/>
              <a:buNone/>
              <a:defRPr/>
            </a:lvl6pPr>
            <a:lvl7pPr lvl="6" algn="ctr">
              <a:lnSpc>
                <a:spcPct val="100000"/>
              </a:lnSpc>
              <a:spcBef>
                <a:spcPts val="0"/>
              </a:spcBef>
              <a:spcAft>
                <a:spcPts val="0"/>
              </a:spcAft>
              <a:buSzPts val="7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700"/>
              <a:buNone/>
              <a:defRPr/>
            </a:lvl9pPr>
          </a:lstStyle>
          <a:p/>
        </p:txBody>
      </p:sp>
      <p:sp>
        <p:nvSpPr>
          <p:cNvPr id="88" name="Google Shape;88;p19"/>
          <p:cNvSpPr txBox="1"/>
          <p:nvPr>
            <p:ph idx="1" type="body"/>
          </p:nvPr>
        </p:nvSpPr>
        <p:spPr>
          <a:xfrm>
            <a:off x="1442875" y="2413225"/>
            <a:ext cx="3127800" cy="1975650"/>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a:lvl1pPr>
            <a:lvl2pPr indent="-304800" lvl="1" marL="914400" algn="l">
              <a:lnSpc>
                <a:spcPct val="100000"/>
              </a:lnSpc>
              <a:spcBef>
                <a:spcPts val="200"/>
              </a:spcBef>
              <a:spcAft>
                <a:spcPts val="0"/>
              </a:spcAft>
              <a:buClr>
                <a:schemeClr val="dk1"/>
              </a:buClr>
              <a:buSzPts val="1200"/>
              <a:buChar char="–"/>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0"/>
              </a:spcAft>
              <a:buClr>
                <a:schemeClr val="dk1"/>
              </a:buClr>
              <a:buSzPts val="1200"/>
              <a:buChar char="•"/>
              <a:defRPr/>
            </a:lvl9pPr>
          </a:lstStyle>
          <a:p/>
        </p:txBody>
      </p:sp>
      <p:sp>
        <p:nvSpPr>
          <p:cNvPr id="89" name="Google Shape;89;p19"/>
          <p:cNvSpPr txBox="1"/>
          <p:nvPr>
            <p:ph idx="2" type="body"/>
          </p:nvPr>
        </p:nvSpPr>
        <p:spPr>
          <a:xfrm>
            <a:off x="4685100" y="2413225"/>
            <a:ext cx="3129300" cy="1975650"/>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a:lvl1pPr>
            <a:lvl2pPr indent="-304800" lvl="1" marL="914400" algn="l">
              <a:lnSpc>
                <a:spcPct val="100000"/>
              </a:lnSpc>
              <a:spcBef>
                <a:spcPts val="200"/>
              </a:spcBef>
              <a:spcAft>
                <a:spcPts val="0"/>
              </a:spcAft>
              <a:buClr>
                <a:schemeClr val="dk1"/>
              </a:buClr>
              <a:buSzPts val="1200"/>
              <a:buChar char="–"/>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0"/>
              </a:spcAft>
              <a:buClr>
                <a:schemeClr val="dk1"/>
              </a:buClr>
              <a:buSzPts val="1200"/>
              <a:buChar char="•"/>
              <a:defRPr/>
            </a:lvl9pPr>
          </a:lstStyle>
          <a:p/>
        </p:txBody>
      </p:sp>
      <p:grpSp>
        <p:nvGrpSpPr>
          <p:cNvPr id="90" name="Google Shape;90;p19"/>
          <p:cNvGrpSpPr/>
          <p:nvPr/>
        </p:nvGrpSpPr>
        <p:grpSpPr>
          <a:xfrm>
            <a:off x="7970539" y="4438387"/>
            <a:ext cx="737804" cy="381528"/>
            <a:chOff x="0" y="0"/>
            <a:chExt cx="1571802" cy="812800"/>
          </a:xfrm>
        </p:grpSpPr>
        <p:sp>
          <p:nvSpPr>
            <p:cNvPr id="91" name="Google Shape;91;p19"/>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FFFFFF"/>
            </a:solidFill>
            <a:ln>
              <a:noFill/>
            </a:ln>
          </p:spPr>
        </p:sp>
        <p:sp>
          <p:nvSpPr>
            <p:cNvPr id="92" name="Google Shape;92;p19"/>
            <p:cNvSpPr txBox="1"/>
            <p:nvPr/>
          </p:nvSpPr>
          <p:spPr>
            <a:xfrm>
              <a:off x="0" y="165100"/>
              <a:ext cx="1470300" cy="444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93" name="Google Shape;93;p19"/>
          <p:cNvCxnSpPr/>
          <p:nvPr/>
        </p:nvCxnSpPr>
        <p:spPr>
          <a:xfrm>
            <a:off x="543238" y="1899438"/>
            <a:ext cx="15117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873688" y="703688"/>
            <a:ext cx="75099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ctr">
              <a:lnSpc>
                <a:spcPct val="100000"/>
              </a:lnSpc>
              <a:spcBef>
                <a:spcPts val="0"/>
              </a:spcBef>
              <a:spcAft>
                <a:spcPts val="0"/>
              </a:spcAft>
              <a:buSzPts val="700"/>
              <a:buNone/>
              <a:defRPr/>
            </a:lvl2pPr>
            <a:lvl3pPr lvl="2" algn="ctr">
              <a:lnSpc>
                <a:spcPct val="100000"/>
              </a:lnSpc>
              <a:spcBef>
                <a:spcPts val="0"/>
              </a:spcBef>
              <a:spcAft>
                <a:spcPts val="0"/>
              </a:spcAft>
              <a:buSzPts val="700"/>
              <a:buNone/>
              <a:defRPr/>
            </a:lvl3pPr>
            <a:lvl4pPr lvl="3" algn="ctr">
              <a:lnSpc>
                <a:spcPct val="100000"/>
              </a:lnSpc>
              <a:spcBef>
                <a:spcPts val="0"/>
              </a:spcBef>
              <a:spcAft>
                <a:spcPts val="0"/>
              </a:spcAft>
              <a:buSzPts val="700"/>
              <a:buNone/>
              <a:defRPr/>
            </a:lvl4pPr>
            <a:lvl5pPr lvl="4" algn="ctr">
              <a:lnSpc>
                <a:spcPct val="100000"/>
              </a:lnSpc>
              <a:spcBef>
                <a:spcPts val="0"/>
              </a:spcBef>
              <a:spcAft>
                <a:spcPts val="0"/>
              </a:spcAft>
              <a:buSzPts val="700"/>
              <a:buNone/>
              <a:defRPr/>
            </a:lvl5pPr>
            <a:lvl6pPr lvl="5" algn="ctr">
              <a:lnSpc>
                <a:spcPct val="100000"/>
              </a:lnSpc>
              <a:spcBef>
                <a:spcPts val="0"/>
              </a:spcBef>
              <a:spcAft>
                <a:spcPts val="0"/>
              </a:spcAft>
              <a:buSzPts val="700"/>
              <a:buNone/>
              <a:defRPr/>
            </a:lvl6pPr>
            <a:lvl7pPr lvl="6" algn="ctr">
              <a:lnSpc>
                <a:spcPct val="100000"/>
              </a:lnSpc>
              <a:spcBef>
                <a:spcPts val="0"/>
              </a:spcBef>
              <a:spcAft>
                <a:spcPts val="0"/>
              </a:spcAft>
              <a:buSzPts val="700"/>
              <a:buNone/>
              <a:defRPr/>
            </a:lvl7pPr>
            <a:lvl8pPr lvl="7" algn="ctr">
              <a:lnSpc>
                <a:spcPct val="100000"/>
              </a:lnSpc>
              <a:spcBef>
                <a:spcPts val="0"/>
              </a:spcBef>
              <a:spcAft>
                <a:spcPts val="0"/>
              </a:spcAft>
              <a:buSzPts val="700"/>
              <a:buNone/>
              <a:defRPr/>
            </a:lvl8pPr>
            <a:lvl9pPr lvl="8" algn="ctr">
              <a:lnSpc>
                <a:spcPct val="100000"/>
              </a:lnSpc>
              <a:spcBef>
                <a:spcPts val="0"/>
              </a:spcBef>
              <a:spcAft>
                <a:spcPts val="0"/>
              </a:spcAft>
              <a:buSzPts val="700"/>
              <a:buNone/>
              <a:defRPr/>
            </a:lvl9pPr>
          </a:lstStyle>
          <a:p/>
        </p:txBody>
      </p:sp>
      <p:grpSp>
        <p:nvGrpSpPr>
          <p:cNvPr id="96" name="Google Shape;96;p20"/>
          <p:cNvGrpSpPr/>
          <p:nvPr/>
        </p:nvGrpSpPr>
        <p:grpSpPr>
          <a:xfrm>
            <a:off x="7970539" y="4438387"/>
            <a:ext cx="737804" cy="381528"/>
            <a:chOff x="0" y="0"/>
            <a:chExt cx="1571802" cy="812800"/>
          </a:xfrm>
        </p:grpSpPr>
        <p:sp>
          <p:nvSpPr>
            <p:cNvPr id="97" name="Google Shape;97;p20"/>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98" name="Google Shape;98;p20"/>
            <p:cNvSpPr txBox="1"/>
            <p:nvPr/>
          </p:nvSpPr>
          <p:spPr>
            <a:xfrm>
              <a:off x="0" y="165100"/>
              <a:ext cx="1470300" cy="444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99" name="Google Shape;99;p20"/>
          <p:cNvCxnSpPr/>
          <p:nvPr/>
        </p:nvCxnSpPr>
        <p:spPr>
          <a:xfrm>
            <a:off x="543238" y="1899438"/>
            <a:ext cx="15117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0" name="Shape 100"/>
        <p:cNvGrpSpPr/>
        <p:nvPr/>
      </p:nvGrpSpPr>
      <p:grpSpPr>
        <a:xfrm>
          <a:off x="0" y="0"/>
          <a:ext cx="0" cy="0"/>
          <a:chOff x="0" y="0"/>
          <a:chExt cx="0" cy="0"/>
        </a:xfrm>
      </p:grpSpPr>
      <p:sp>
        <p:nvSpPr>
          <p:cNvPr id="101" name="Google Shape;101;p21"/>
          <p:cNvSpPr txBox="1"/>
          <p:nvPr>
            <p:ph type="title"/>
          </p:nvPr>
        </p:nvSpPr>
        <p:spPr>
          <a:xfrm>
            <a:off x="1125525" y="1163688"/>
            <a:ext cx="6969150" cy="580950"/>
          </a:xfrm>
          <a:prstGeom prst="rect">
            <a:avLst/>
          </a:prstGeom>
          <a:noFill/>
          <a:ln>
            <a:noFill/>
          </a:ln>
        </p:spPr>
        <p:txBody>
          <a:bodyPr anchorCtr="0" anchor="b" bIns="22850" lIns="45725" spcFirstLastPara="1" rIns="45725" wrap="square" tIns="22850">
            <a:normAutofit/>
          </a:bodyPr>
          <a:lstStyle>
            <a:lvl1pPr lvl="0" algn="ctr">
              <a:lnSpc>
                <a:spcPct val="100000"/>
              </a:lnSpc>
              <a:spcBef>
                <a:spcPts val="0"/>
              </a:spcBef>
              <a:spcAft>
                <a:spcPts val="0"/>
              </a:spcAft>
              <a:buClr>
                <a:schemeClr val="dk1"/>
              </a:buClr>
              <a:buSzPts val="4500"/>
              <a:buNone/>
              <a:defRPr/>
            </a:lvl1pPr>
            <a:lvl2pPr lvl="1"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2pPr>
            <a:lvl3pPr lvl="2"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3pPr>
            <a:lvl4pPr lvl="3"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4pPr>
            <a:lvl5pPr lvl="4"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5pPr>
            <a:lvl6pPr lvl="5"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6pPr>
            <a:lvl7pPr lvl="6"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7pPr>
            <a:lvl8pPr lvl="7"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8pPr>
            <a:lvl9pPr lvl="8"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9pPr>
          </a:lstStyle>
          <a:p/>
        </p:txBody>
      </p:sp>
      <p:sp>
        <p:nvSpPr>
          <p:cNvPr id="102" name="Google Shape;102;p21"/>
          <p:cNvSpPr txBox="1"/>
          <p:nvPr>
            <p:ph idx="1" type="body"/>
          </p:nvPr>
        </p:nvSpPr>
        <p:spPr>
          <a:xfrm>
            <a:off x="4360563" y="2259300"/>
            <a:ext cx="3216450" cy="2345550"/>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300"/>
              </a:spcBef>
              <a:spcAft>
                <a:spcPts val="0"/>
              </a:spcAft>
              <a:buClr>
                <a:schemeClr val="dk1"/>
              </a:buClr>
              <a:buSzPts val="1200"/>
              <a:buChar char="•"/>
              <a:defRPr/>
            </a:lvl1pPr>
            <a:lvl2pPr indent="-304800" lvl="1" marL="914400" algn="l">
              <a:lnSpc>
                <a:spcPct val="100000"/>
              </a:lnSpc>
              <a:spcBef>
                <a:spcPts val="300"/>
              </a:spcBef>
              <a:spcAft>
                <a:spcPts val="0"/>
              </a:spcAft>
              <a:buClr>
                <a:schemeClr val="dk1"/>
              </a:buClr>
              <a:buSzPts val="1200"/>
              <a:buChar char="–"/>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0"/>
              </a:spcAft>
              <a:buClr>
                <a:schemeClr val="dk1"/>
              </a:buClr>
              <a:buSzPts val="1200"/>
              <a:buChar char="•"/>
              <a:defRPr/>
            </a:lvl9pPr>
          </a:lstStyle>
          <a:p/>
        </p:txBody>
      </p:sp>
      <p:sp>
        <p:nvSpPr>
          <p:cNvPr id="103" name="Google Shape;103;p21"/>
          <p:cNvSpPr txBox="1"/>
          <p:nvPr>
            <p:ph idx="2" type="body"/>
          </p:nvPr>
        </p:nvSpPr>
        <p:spPr>
          <a:xfrm>
            <a:off x="1643188" y="2364075"/>
            <a:ext cx="2770950" cy="2345550"/>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1200"/>
              <a:buNone/>
              <a:defRPr/>
            </a:lvl1pPr>
            <a:lvl2pPr indent="-228600" lvl="1" marL="914400" algn="l">
              <a:lnSpc>
                <a:spcPct val="100000"/>
              </a:lnSpc>
              <a:spcBef>
                <a:spcPts val="100"/>
              </a:spcBef>
              <a:spcAft>
                <a:spcPts val="0"/>
              </a:spcAft>
              <a:buClr>
                <a:schemeClr val="dk1"/>
              </a:buClr>
              <a:buSzPts val="1200"/>
              <a:buNone/>
              <a:defRPr/>
            </a:lvl2pPr>
            <a:lvl3pPr indent="-228600" lvl="2" marL="1371600" algn="l">
              <a:lnSpc>
                <a:spcPct val="100000"/>
              </a:lnSpc>
              <a:spcBef>
                <a:spcPts val="100"/>
              </a:spcBef>
              <a:spcAft>
                <a:spcPts val="0"/>
              </a:spcAft>
              <a:buClr>
                <a:schemeClr val="dk1"/>
              </a:buClr>
              <a:buSzPts val="1200"/>
              <a:buNone/>
              <a:defRPr/>
            </a:lvl3pPr>
            <a:lvl4pPr indent="-228600" lvl="3" marL="1828800" algn="l">
              <a:lnSpc>
                <a:spcPct val="100000"/>
              </a:lnSpc>
              <a:spcBef>
                <a:spcPts val="100"/>
              </a:spcBef>
              <a:spcAft>
                <a:spcPts val="0"/>
              </a:spcAft>
              <a:buClr>
                <a:schemeClr val="dk1"/>
              </a:buClr>
              <a:buSzPts val="1200"/>
              <a:buNone/>
              <a:defRPr/>
            </a:lvl4pPr>
            <a:lvl5pPr indent="-228600" lvl="4" marL="2286000" algn="l">
              <a:lnSpc>
                <a:spcPct val="100000"/>
              </a:lnSpc>
              <a:spcBef>
                <a:spcPts val="100"/>
              </a:spcBef>
              <a:spcAft>
                <a:spcPts val="0"/>
              </a:spcAft>
              <a:buClr>
                <a:schemeClr val="dk1"/>
              </a:buClr>
              <a:buSzPts val="1200"/>
              <a:buNone/>
              <a:defRPr/>
            </a:lvl5pPr>
            <a:lvl6pPr indent="-228600" lvl="5" marL="2743200" algn="l">
              <a:lnSpc>
                <a:spcPct val="100000"/>
              </a:lnSpc>
              <a:spcBef>
                <a:spcPts val="100"/>
              </a:spcBef>
              <a:spcAft>
                <a:spcPts val="0"/>
              </a:spcAft>
              <a:buClr>
                <a:schemeClr val="dk1"/>
              </a:buClr>
              <a:buSzPts val="1200"/>
              <a:buNone/>
              <a:defRPr/>
            </a:lvl6pPr>
            <a:lvl7pPr indent="-228600" lvl="6" marL="3200400" algn="l">
              <a:lnSpc>
                <a:spcPct val="100000"/>
              </a:lnSpc>
              <a:spcBef>
                <a:spcPts val="100"/>
              </a:spcBef>
              <a:spcAft>
                <a:spcPts val="0"/>
              </a:spcAft>
              <a:buClr>
                <a:schemeClr val="dk1"/>
              </a:buClr>
              <a:buSzPts val="1200"/>
              <a:buNone/>
              <a:defRPr/>
            </a:lvl7pPr>
            <a:lvl8pPr indent="-228600" lvl="7" marL="3657600" algn="l">
              <a:lnSpc>
                <a:spcPct val="100000"/>
              </a:lnSpc>
              <a:spcBef>
                <a:spcPts val="100"/>
              </a:spcBef>
              <a:spcAft>
                <a:spcPts val="0"/>
              </a:spcAft>
              <a:buClr>
                <a:schemeClr val="dk1"/>
              </a:buClr>
              <a:buSzPts val="1200"/>
              <a:buNone/>
              <a:defRPr/>
            </a:lvl8pPr>
            <a:lvl9pPr indent="-228600" lvl="8" marL="4114800" algn="l">
              <a:lnSpc>
                <a:spcPct val="100000"/>
              </a:lnSpc>
              <a:spcBef>
                <a:spcPts val="100"/>
              </a:spcBef>
              <a:spcAft>
                <a:spcPts val="0"/>
              </a:spcAft>
              <a:buClr>
                <a:schemeClr val="dk1"/>
              </a:buClr>
              <a:buSzPts val="1200"/>
              <a:buNone/>
              <a:defRPr/>
            </a:lvl9pPr>
          </a:lstStyle>
          <a:p/>
        </p:txBody>
      </p:sp>
      <p:grpSp>
        <p:nvGrpSpPr>
          <p:cNvPr id="104" name="Google Shape;104;p21"/>
          <p:cNvGrpSpPr/>
          <p:nvPr/>
        </p:nvGrpSpPr>
        <p:grpSpPr>
          <a:xfrm>
            <a:off x="7970539" y="4438387"/>
            <a:ext cx="737804" cy="381528"/>
            <a:chOff x="0" y="0"/>
            <a:chExt cx="1571802" cy="812800"/>
          </a:xfrm>
        </p:grpSpPr>
        <p:sp>
          <p:nvSpPr>
            <p:cNvPr id="105" name="Google Shape;105;p21"/>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06" name="Google Shape;106;p21"/>
            <p:cNvSpPr txBox="1"/>
            <p:nvPr/>
          </p:nvSpPr>
          <p:spPr>
            <a:xfrm>
              <a:off x="0" y="165100"/>
              <a:ext cx="1470300" cy="444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107" name="Google Shape;107;p21"/>
          <p:cNvCxnSpPr/>
          <p:nvPr/>
        </p:nvCxnSpPr>
        <p:spPr>
          <a:xfrm>
            <a:off x="543238" y="1899438"/>
            <a:ext cx="15117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8" name="Shape 108"/>
        <p:cNvGrpSpPr/>
        <p:nvPr/>
      </p:nvGrpSpPr>
      <p:grpSpPr>
        <a:xfrm>
          <a:off x="0" y="0"/>
          <a:ext cx="0" cy="0"/>
          <a:chOff x="0" y="0"/>
          <a:chExt cx="0" cy="0"/>
        </a:xfrm>
      </p:grpSpPr>
      <p:sp>
        <p:nvSpPr>
          <p:cNvPr id="109" name="Google Shape;109;p22"/>
          <p:cNvSpPr txBox="1"/>
          <p:nvPr>
            <p:ph type="title"/>
          </p:nvPr>
        </p:nvSpPr>
        <p:spPr>
          <a:xfrm>
            <a:off x="725625" y="1444713"/>
            <a:ext cx="7768950" cy="283350"/>
          </a:xfrm>
          <a:prstGeom prst="rect">
            <a:avLst/>
          </a:prstGeom>
          <a:noFill/>
          <a:ln>
            <a:noFill/>
          </a:ln>
        </p:spPr>
        <p:txBody>
          <a:bodyPr anchorCtr="0" anchor="b" bIns="22850" lIns="45725" spcFirstLastPara="1" rIns="45725" wrap="square" tIns="22850">
            <a:normAutofit/>
          </a:bodyPr>
          <a:lstStyle>
            <a:lvl1pPr lvl="0" algn="ctr">
              <a:lnSpc>
                <a:spcPct val="100000"/>
              </a:lnSpc>
              <a:spcBef>
                <a:spcPts val="0"/>
              </a:spcBef>
              <a:spcAft>
                <a:spcPts val="0"/>
              </a:spcAft>
              <a:buClr>
                <a:schemeClr val="dk1"/>
              </a:buClr>
              <a:buSzPts val="4500"/>
              <a:buNone/>
              <a:defRPr/>
            </a:lvl1pPr>
            <a:lvl2pPr lvl="1"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2pPr>
            <a:lvl3pPr lvl="2"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3pPr>
            <a:lvl4pPr lvl="3"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4pPr>
            <a:lvl5pPr lvl="4"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5pPr>
            <a:lvl6pPr lvl="5"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6pPr>
            <a:lvl7pPr lvl="6"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7pPr>
            <a:lvl8pPr lvl="7"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8pPr>
            <a:lvl9pPr lvl="8" algn="ctr">
              <a:lnSpc>
                <a:spcPct val="100000"/>
              </a:lnSpc>
              <a:spcBef>
                <a:spcPts val="0"/>
              </a:spcBef>
              <a:spcAft>
                <a:spcPts val="0"/>
              </a:spcAft>
              <a:buSzPts val="4500"/>
              <a:buFont typeface="Playfair Display"/>
              <a:buNone/>
              <a:defRPr sz="4500">
                <a:latin typeface="Playfair Display"/>
                <a:ea typeface="Playfair Display"/>
                <a:cs typeface="Playfair Display"/>
                <a:sym typeface="Playfair Display"/>
              </a:defRPr>
            </a:lvl9pPr>
          </a:lstStyle>
          <a:p/>
        </p:txBody>
      </p:sp>
      <p:sp>
        <p:nvSpPr>
          <p:cNvPr id="110" name="Google Shape;110;p22"/>
          <p:cNvSpPr/>
          <p:nvPr>
            <p:ph idx="2" type="pic"/>
          </p:nvPr>
        </p:nvSpPr>
        <p:spPr>
          <a:xfrm>
            <a:off x="5629474" y="2245463"/>
            <a:ext cx="2487600" cy="1865700"/>
          </a:xfrm>
          <a:prstGeom prst="rect">
            <a:avLst/>
          </a:prstGeom>
          <a:noFill/>
          <a:ln>
            <a:noFill/>
          </a:ln>
        </p:spPr>
      </p:sp>
      <p:sp>
        <p:nvSpPr>
          <p:cNvPr id="111" name="Google Shape;111;p22"/>
          <p:cNvSpPr txBox="1"/>
          <p:nvPr>
            <p:ph idx="1" type="body"/>
          </p:nvPr>
        </p:nvSpPr>
        <p:spPr>
          <a:xfrm>
            <a:off x="1256544" y="2168819"/>
            <a:ext cx="2743200" cy="402450"/>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1200"/>
              <a:buNone/>
              <a:defRPr/>
            </a:lvl1pPr>
            <a:lvl2pPr indent="-228600" lvl="1" marL="914400" algn="l">
              <a:lnSpc>
                <a:spcPct val="100000"/>
              </a:lnSpc>
              <a:spcBef>
                <a:spcPts val="100"/>
              </a:spcBef>
              <a:spcAft>
                <a:spcPts val="0"/>
              </a:spcAft>
              <a:buClr>
                <a:schemeClr val="dk1"/>
              </a:buClr>
              <a:buSzPts val="1200"/>
              <a:buNone/>
              <a:defRPr/>
            </a:lvl2pPr>
            <a:lvl3pPr indent="-228600" lvl="2" marL="1371600" algn="l">
              <a:lnSpc>
                <a:spcPct val="100000"/>
              </a:lnSpc>
              <a:spcBef>
                <a:spcPts val="100"/>
              </a:spcBef>
              <a:spcAft>
                <a:spcPts val="0"/>
              </a:spcAft>
              <a:buClr>
                <a:schemeClr val="dk1"/>
              </a:buClr>
              <a:buSzPts val="1200"/>
              <a:buNone/>
              <a:defRPr/>
            </a:lvl3pPr>
            <a:lvl4pPr indent="-228600" lvl="3" marL="1828800" algn="l">
              <a:lnSpc>
                <a:spcPct val="100000"/>
              </a:lnSpc>
              <a:spcBef>
                <a:spcPts val="100"/>
              </a:spcBef>
              <a:spcAft>
                <a:spcPts val="0"/>
              </a:spcAft>
              <a:buClr>
                <a:schemeClr val="dk1"/>
              </a:buClr>
              <a:buSzPts val="1200"/>
              <a:buNone/>
              <a:defRPr/>
            </a:lvl4pPr>
            <a:lvl5pPr indent="-228600" lvl="4" marL="2286000" algn="l">
              <a:lnSpc>
                <a:spcPct val="100000"/>
              </a:lnSpc>
              <a:spcBef>
                <a:spcPts val="100"/>
              </a:spcBef>
              <a:spcAft>
                <a:spcPts val="0"/>
              </a:spcAft>
              <a:buClr>
                <a:schemeClr val="dk1"/>
              </a:buClr>
              <a:buSzPts val="1200"/>
              <a:buNone/>
              <a:defRPr/>
            </a:lvl5pPr>
            <a:lvl6pPr indent="-228600" lvl="5" marL="2743200" algn="l">
              <a:lnSpc>
                <a:spcPct val="100000"/>
              </a:lnSpc>
              <a:spcBef>
                <a:spcPts val="100"/>
              </a:spcBef>
              <a:spcAft>
                <a:spcPts val="0"/>
              </a:spcAft>
              <a:buClr>
                <a:schemeClr val="dk1"/>
              </a:buClr>
              <a:buSzPts val="1200"/>
              <a:buNone/>
              <a:defRPr/>
            </a:lvl6pPr>
            <a:lvl7pPr indent="-228600" lvl="6" marL="3200400" algn="l">
              <a:lnSpc>
                <a:spcPct val="100000"/>
              </a:lnSpc>
              <a:spcBef>
                <a:spcPts val="100"/>
              </a:spcBef>
              <a:spcAft>
                <a:spcPts val="0"/>
              </a:spcAft>
              <a:buClr>
                <a:schemeClr val="dk1"/>
              </a:buClr>
              <a:buSzPts val="1200"/>
              <a:buNone/>
              <a:defRPr/>
            </a:lvl7pPr>
            <a:lvl8pPr indent="-228600" lvl="7" marL="3657600" algn="l">
              <a:lnSpc>
                <a:spcPct val="100000"/>
              </a:lnSpc>
              <a:spcBef>
                <a:spcPts val="100"/>
              </a:spcBef>
              <a:spcAft>
                <a:spcPts val="0"/>
              </a:spcAft>
              <a:buClr>
                <a:schemeClr val="dk1"/>
              </a:buClr>
              <a:buSzPts val="1200"/>
              <a:buNone/>
              <a:defRPr/>
            </a:lvl8pPr>
            <a:lvl9pPr indent="-228600" lvl="8" marL="4114800" algn="l">
              <a:lnSpc>
                <a:spcPct val="100000"/>
              </a:lnSpc>
              <a:spcBef>
                <a:spcPts val="100"/>
              </a:spcBef>
              <a:spcAft>
                <a:spcPts val="0"/>
              </a:spcAft>
              <a:buClr>
                <a:schemeClr val="dk1"/>
              </a:buClr>
              <a:buSzPts val="1200"/>
              <a:buNone/>
              <a:defRPr/>
            </a:lvl9pPr>
          </a:lstStyle>
          <a:p/>
        </p:txBody>
      </p:sp>
      <p:grpSp>
        <p:nvGrpSpPr>
          <p:cNvPr id="112" name="Google Shape;112;p22"/>
          <p:cNvGrpSpPr/>
          <p:nvPr/>
        </p:nvGrpSpPr>
        <p:grpSpPr>
          <a:xfrm>
            <a:off x="620769" y="4443150"/>
            <a:ext cx="737804" cy="381528"/>
            <a:chOff x="0" y="0"/>
            <a:chExt cx="1571802" cy="812800"/>
          </a:xfrm>
        </p:grpSpPr>
        <p:sp>
          <p:nvSpPr>
            <p:cNvPr id="113" name="Google Shape;113;p22"/>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14" name="Google Shape;114;p22"/>
            <p:cNvSpPr txBox="1"/>
            <p:nvPr/>
          </p:nvSpPr>
          <p:spPr>
            <a:xfrm>
              <a:off x="0" y="165100"/>
              <a:ext cx="1470300" cy="444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115" name="Google Shape;115;p22"/>
          <p:cNvCxnSpPr/>
          <p:nvPr/>
        </p:nvCxnSpPr>
        <p:spPr>
          <a:xfrm>
            <a:off x="543238" y="1899438"/>
            <a:ext cx="15117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73688" y="703688"/>
            <a:ext cx="75099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accent1"/>
              </a:buClr>
              <a:buSzPts val="4500"/>
              <a:buFont typeface="Playfair Display"/>
              <a:buNone/>
              <a:defRPr b="0" i="0" sz="4500" u="none" cap="none" strike="noStrike">
                <a:solidFill>
                  <a:schemeClr val="accent1"/>
                </a:solidFill>
                <a:latin typeface="Playfair Display"/>
                <a:ea typeface="Playfair Display"/>
                <a:cs typeface="Playfair Display"/>
                <a:sym typeface="Playfair Display"/>
              </a:defRPr>
            </a:lvl1pPr>
            <a:lvl2pPr lvl="1" marR="0" rtl="0" algn="ctr">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2571238" y="2093825"/>
            <a:ext cx="4114800" cy="2263050"/>
          </a:xfrm>
          <a:prstGeom prst="rect">
            <a:avLst/>
          </a:prstGeom>
          <a:noFill/>
          <a:ln>
            <a:noFill/>
          </a:ln>
        </p:spPr>
        <p:txBody>
          <a:bodyPr anchorCtr="0" anchor="t" bIns="22850" lIns="45725" spcFirstLastPara="1" rIns="45725" wrap="square" tIns="22850">
            <a:normAutofit/>
          </a:bodyPr>
          <a:lstStyle>
            <a:lvl1pPr indent="-304800" lvl="0" marL="457200" marR="0" rtl="0" algn="l">
              <a:lnSpc>
                <a:spcPct val="100000"/>
              </a:lnSpc>
              <a:spcBef>
                <a:spcPts val="300"/>
              </a:spcBef>
              <a:spcAft>
                <a:spcPts val="0"/>
              </a:spcAft>
              <a:buClr>
                <a:schemeClr val="dk1"/>
              </a:buClr>
              <a:buSzPts val="1200"/>
              <a:buFont typeface="Playfair Display"/>
              <a:buChar char="•"/>
              <a:defRPr b="0" i="0" sz="1200" u="none" cap="none" strike="noStrike">
                <a:solidFill>
                  <a:schemeClr val="dk1"/>
                </a:solidFill>
                <a:latin typeface="Playfair Display"/>
                <a:ea typeface="Playfair Display"/>
                <a:cs typeface="Playfair Display"/>
                <a:sym typeface="Playfair Display"/>
              </a:defRPr>
            </a:lvl1pPr>
            <a:lvl2pPr indent="-304800" lvl="1" marL="914400" marR="0" rtl="0" algn="l">
              <a:lnSpc>
                <a:spcPct val="100000"/>
              </a:lnSpc>
              <a:spcBef>
                <a:spcPts val="300"/>
              </a:spcBef>
              <a:spcAft>
                <a:spcPts val="0"/>
              </a:spcAft>
              <a:buClr>
                <a:schemeClr val="dk1"/>
              </a:buClr>
              <a:buSzPts val="1200"/>
              <a:buFont typeface="Playfair Display"/>
              <a:buChar char="–"/>
              <a:defRPr b="0" i="0" sz="1200" u="none" cap="none" strike="noStrike">
                <a:solidFill>
                  <a:schemeClr val="dk1"/>
                </a:solidFill>
                <a:latin typeface="Playfair Display"/>
                <a:ea typeface="Playfair Display"/>
                <a:cs typeface="Playfair Display"/>
                <a:sym typeface="Playfair Display"/>
              </a:defRPr>
            </a:lvl2pPr>
            <a:lvl3pPr indent="-304800" lvl="2" marL="1371600" marR="0" rtl="0" algn="l">
              <a:lnSpc>
                <a:spcPct val="100000"/>
              </a:lnSpc>
              <a:spcBef>
                <a:spcPts val="200"/>
              </a:spcBef>
              <a:spcAft>
                <a:spcPts val="0"/>
              </a:spcAft>
              <a:buClr>
                <a:schemeClr val="dk1"/>
              </a:buClr>
              <a:buSzPts val="1200"/>
              <a:buFont typeface="Playfair Display"/>
              <a:buChar char="•"/>
              <a:defRPr b="0" i="0" sz="1200" u="none" cap="none" strike="noStrike">
                <a:solidFill>
                  <a:schemeClr val="dk1"/>
                </a:solidFill>
                <a:latin typeface="Playfair Display"/>
                <a:ea typeface="Playfair Display"/>
                <a:cs typeface="Playfair Display"/>
                <a:sym typeface="Playfair Display"/>
              </a:defRPr>
            </a:lvl3pPr>
            <a:lvl4pPr indent="-304800" lvl="3" marL="1828800" marR="0" rtl="0" algn="l">
              <a:lnSpc>
                <a:spcPct val="100000"/>
              </a:lnSpc>
              <a:spcBef>
                <a:spcPts val="200"/>
              </a:spcBef>
              <a:spcAft>
                <a:spcPts val="0"/>
              </a:spcAft>
              <a:buClr>
                <a:schemeClr val="dk1"/>
              </a:buClr>
              <a:buSzPts val="1200"/>
              <a:buFont typeface="Playfair Display"/>
              <a:buChar char="–"/>
              <a:defRPr b="0" i="0" sz="1200" u="none" cap="none" strike="noStrike">
                <a:solidFill>
                  <a:schemeClr val="dk1"/>
                </a:solidFill>
                <a:latin typeface="Playfair Display"/>
                <a:ea typeface="Playfair Display"/>
                <a:cs typeface="Playfair Display"/>
                <a:sym typeface="Playfair Display"/>
              </a:defRPr>
            </a:lvl4pPr>
            <a:lvl5pPr indent="-304800" lvl="4" marL="2286000" marR="0" rtl="0" algn="l">
              <a:lnSpc>
                <a:spcPct val="100000"/>
              </a:lnSpc>
              <a:spcBef>
                <a:spcPts val="200"/>
              </a:spcBef>
              <a:spcAft>
                <a:spcPts val="0"/>
              </a:spcAft>
              <a:buClr>
                <a:schemeClr val="dk1"/>
              </a:buClr>
              <a:buSzPts val="1200"/>
              <a:buFont typeface="Playfair Display"/>
              <a:buChar char="»"/>
              <a:defRPr b="0" i="0" sz="1200" u="none" cap="none" strike="noStrike">
                <a:solidFill>
                  <a:schemeClr val="dk1"/>
                </a:solidFill>
                <a:latin typeface="Playfair Display"/>
                <a:ea typeface="Playfair Display"/>
                <a:cs typeface="Playfair Display"/>
                <a:sym typeface="Playfair Display"/>
              </a:defRPr>
            </a:lvl5pPr>
            <a:lvl6pPr indent="-304800" lvl="5" marL="2743200" marR="0" rtl="0" algn="l">
              <a:lnSpc>
                <a:spcPct val="100000"/>
              </a:lnSpc>
              <a:spcBef>
                <a:spcPts val="200"/>
              </a:spcBef>
              <a:spcAft>
                <a:spcPts val="0"/>
              </a:spcAft>
              <a:buClr>
                <a:schemeClr val="dk1"/>
              </a:buClr>
              <a:buSzPts val="1200"/>
              <a:buFont typeface="Playfair Display"/>
              <a:buChar char="•"/>
              <a:defRPr b="0" i="0" sz="1200" u="none" cap="none" strike="noStrike">
                <a:solidFill>
                  <a:schemeClr val="dk1"/>
                </a:solidFill>
                <a:latin typeface="Playfair Display"/>
                <a:ea typeface="Playfair Display"/>
                <a:cs typeface="Playfair Display"/>
                <a:sym typeface="Playfair Display"/>
              </a:defRPr>
            </a:lvl6pPr>
            <a:lvl7pPr indent="-304800" lvl="6" marL="3200400" marR="0" rtl="0" algn="l">
              <a:lnSpc>
                <a:spcPct val="100000"/>
              </a:lnSpc>
              <a:spcBef>
                <a:spcPts val="200"/>
              </a:spcBef>
              <a:spcAft>
                <a:spcPts val="0"/>
              </a:spcAft>
              <a:buClr>
                <a:schemeClr val="dk1"/>
              </a:buClr>
              <a:buSzPts val="1200"/>
              <a:buFont typeface="Playfair Display"/>
              <a:buChar char="•"/>
              <a:defRPr b="0" i="0" sz="1200" u="none" cap="none" strike="noStrike">
                <a:solidFill>
                  <a:schemeClr val="dk1"/>
                </a:solidFill>
                <a:latin typeface="Playfair Display"/>
                <a:ea typeface="Playfair Display"/>
                <a:cs typeface="Playfair Display"/>
                <a:sym typeface="Playfair Display"/>
              </a:defRPr>
            </a:lvl7pPr>
            <a:lvl8pPr indent="-304800" lvl="7" marL="3657600" marR="0" rtl="0" algn="l">
              <a:lnSpc>
                <a:spcPct val="100000"/>
              </a:lnSpc>
              <a:spcBef>
                <a:spcPts val="200"/>
              </a:spcBef>
              <a:spcAft>
                <a:spcPts val="0"/>
              </a:spcAft>
              <a:buClr>
                <a:schemeClr val="dk1"/>
              </a:buClr>
              <a:buSzPts val="1200"/>
              <a:buFont typeface="Playfair Display"/>
              <a:buChar char="•"/>
              <a:defRPr b="0" i="0" sz="1200" u="none" cap="none" strike="noStrike">
                <a:solidFill>
                  <a:schemeClr val="dk1"/>
                </a:solidFill>
                <a:latin typeface="Playfair Display"/>
                <a:ea typeface="Playfair Display"/>
                <a:cs typeface="Playfair Display"/>
                <a:sym typeface="Playfair Display"/>
              </a:defRPr>
            </a:lvl8pPr>
            <a:lvl9pPr indent="-304800" lvl="8" marL="4114800" marR="0" rtl="0" algn="l">
              <a:lnSpc>
                <a:spcPct val="100000"/>
              </a:lnSpc>
              <a:spcBef>
                <a:spcPts val="200"/>
              </a:spcBef>
              <a:spcAft>
                <a:spcPts val="0"/>
              </a:spcAft>
              <a:buClr>
                <a:schemeClr val="dk1"/>
              </a:buClr>
              <a:buSzPts val="1200"/>
              <a:buFont typeface="Playfair Display"/>
              <a:buChar char="•"/>
              <a:defRPr b="0" i="0" sz="1200" u="none" cap="none" strike="noStrike">
                <a:solidFill>
                  <a:schemeClr val="dk1"/>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19" name="Shape 119"/>
        <p:cNvGrpSpPr/>
        <p:nvPr/>
      </p:nvGrpSpPr>
      <p:grpSpPr>
        <a:xfrm>
          <a:off x="0" y="0"/>
          <a:ext cx="0" cy="0"/>
          <a:chOff x="0" y="0"/>
          <a:chExt cx="0" cy="0"/>
        </a:xfrm>
      </p:grpSpPr>
      <p:grpSp>
        <p:nvGrpSpPr>
          <p:cNvPr id="120" name="Google Shape;120;p23"/>
          <p:cNvGrpSpPr/>
          <p:nvPr/>
        </p:nvGrpSpPr>
        <p:grpSpPr>
          <a:xfrm>
            <a:off x="5058463" y="1861111"/>
            <a:ext cx="4085538" cy="3282389"/>
            <a:chOff x="0" y="-57150"/>
            <a:chExt cx="2738364" cy="2200047"/>
          </a:xfrm>
        </p:grpSpPr>
        <p:sp>
          <p:nvSpPr>
            <p:cNvPr id="121" name="Google Shape;121;p23"/>
            <p:cNvSpPr/>
            <p:nvPr/>
          </p:nvSpPr>
          <p:spPr>
            <a:xfrm>
              <a:off x="0" y="0"/>
              <a:ext cx="2738364" cy="2142897"/>
            </a:xfrm>
            <a:custGeom>
              <a:rect b="b" l="l" r="r" t="t"/>
              <a:pathLst>
                <a:path extrusionOk="0" h="2142897" w="2738364">
                  <a:moveTo>
                    <a:pt x="0" y="0"/>
                  </a:moveTo>
                  <a:lnTo>
                    <a:pt x="2738364" y="0"/>
                  </a:lnTo>
                  <a:lnTo>
                    <a:pt x="2738364" y="2142897"/>
                  </a:lnTo>
                  <a:lnTo>
                    <a:pt x="0" y="2142897"/>
                  </a:lnTo>
                  <a:close/>
                </a:path>
              </a:pathLst>
            </a:custGeom>
            <a:solidFill>
              <a:srgbClr val="BBDAE0"/>
            </a:solidFill>
            <a:ln>
              <a:noFill/>
            </a:ln>
          </p:spPr>
        </p:sp>
        <p:sp>
          <p:nvSpPr>
            <p:cNvPr id="122" name="Google Shape;122;p23"/>
            <p:cNvSpPr txBox="1"/>
            <p:nvPr/>
          </p:nvSpPr>
          <p:spPr>
            <a:xfrm>
              <a:off x="0" y="-57150"/>
              <a:ext cx="2738364" cy="2200047"/>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123" name="Google Shape;123;p23"/>
          <p:cNvPicPr preferRelativeResize="0"/>
          <p:nvPr/>
        </p:nvPicPr>
        <p:blipFill rotWithShape="1">
          <a:blip r:embed="rId3">
            <a:alphaModFix/>
          </a:blip>
          <a:srcRect b="0" l="0" r="0" t="0"/>
          <a:stretch/>
        </p:blipFill>
        <p:spPr>
          <a:xfrm>
            <a:off x="5058463" y="1946375"/>
            <a:ext cx="5166637" cy="5191193"/>
          </a:xfrm>
          <a:prstGeom prst="rect">
            <a:avLst/>
          </a:prstGeom>
          <a:noFill/>
          <a:ln>
            <a:noFill/>
          </a:ln>
        </p:spPr>
      </p:pic>
      <p:cxnSp>
        <p:nvCxnSpPr>
          <p:cNvPr id="124" name="Google Shape;124;p23"/>
          <p:cNvCxnSpPr/>
          <p:nvPr/>
        </p:nvCxnSpPr>
        <p:spPr>
          <a:xfrm>
            <a:off x="514350" y="509588"/>
            <a:ext cx="5271862" cy="0"/>
          </a:xfrm>
          <a:prstGeom prst="straightConnector1">
            <a:avLst/>
          </a:prstGeom>
          <a:noFill/>
          <a:ln cap="flat" cmpd="sng" w="19050">
            <a:solidFill>
              <a:srgbClr val="157E90"/>
            </a:solidFill>
            <a:prstDash val="solid"/>
            <a:round/>
            <a:headEnd len="sm" w="sm" type="none"/>
            <a:tailEnd len="sm" w="sm" type="none"/>
          </a:ln>
        </p:spPr>
      </p:cxnSp>
      <p:cxnSp>
        <p:nvCxnSpPr>
          <p:cNvPr id="125" name="Google Shape;125;p23"/>
          <p:cNvCxnSpPr/>
          <p:nvPr/>
        </p:nvCxnSpPr>
        <p:spPr>
          <a:xfrm>
            <a:off x="514350" y="4633913"/>
            <a:ext cx="5271862" cy="0"/>
          </a:xfrm>
          <a:prstGeom prst="straightConnector1">
            <a:avLst/>
          </a:prstGeom>
          <a:noFill/>
          <a:ln cap="flat" cmpd="sng" w="19050">
            <a:solidFill>
              <a:srgbClr val="157E90"/>
            </a:solidFill>
            <a:prstDash val="solid"/>
            <a:round/>
            <a:headEnd len="sm" w="sm" type="none"/>
            <a:tailEnd len="sm" w="sm" type="none"/>
          </a:ln>
        </p:spPr>
      </p:cxnSp>
      <p:sp>
        <p:nvSpPr>
          <p:cNvPr id="126" name="Google Shape;126;p23"/>
          <p:cNvSpPr txBox="1"/>
          <p:nvPr/>
        </p:nvSpPr>
        <p:spPr>
          <a:xfrm>
            <a:off x="514350" y="772344"/>
            <a:ext cx="4923750" cy="1770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700"/>
              <a:buFont typeface="Arial"/>
              <a:buNone/>
            </a:pPr>
            <a:r>
              <a:rPr b="0" i="0" lang="en-GB" sz="5700" u="none" cap="none" strike="noStrike">
                <a:solidFill>
                  <a:srgbClr val="3A3E39"/>
                </a:solidFill>
                <a:latin typeface="Playfair Display"/>
                <a:ea typeface="Playfair Display"/>
                <a:cs typeface="Playfair Display"/>
                <a:sym typeface="Playfair Display"/>
              </a:rPr>
              <a:t>Fraudulent Job Listings</a:t>
            </a:r>
            <a:endParaRPr b="0" i="0" sz="700" u="none" cap="none" strike="noStrike">
              <a:solidFill>
                <a:srgbClr val="000000"/>
              </a:solidFill>
              <a:latin typeface="Playfair Display"/>
              <a:ea typeface="Playfair Display"/>
              <a:cs typeface="Playfair Display"/>
              <a:sym typeface="Playfair Display"/>
            </a:endParaRPr>
          </a:p>
        </p:txBody>
      </p:sp>
      <p:sp>
        <p:nvSpPr>
          <p:cNvPr id="127" name="Google Shape;127;p23"/>
          <p:cNvSpPr txBox="1"/>
          <p:nvPr/>
        </p:nvSpPr>
        <p:spPr>
          <a:xfrm>
            <a:off x="514358" y="2542350"/>
            <a:ext cx="4544100" cy="29235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1900"/>
              <a:buFont typeface="Arial"/>
              <a:buNone/>
            </a:pPr>
            <a:r>
              <a:rPr b="0" i="0" lang="en-GB" sz="1900" u="none" cap="none" strike="noStrike">
                <a:solidFill>
                  <a:srgbClr val="3A3E39"/>
                </a:solidFill>
                <a:latin typeface="Playfair Display"/>
                <a:ea typeface="Playfair Display"/>
                <a:cs typeface="Playfair Display"/>
                <a:sym typeface="Playfair Display"/>
              </a:rPr>
              <a:t>Building a predictive model </a:t>
            </a:r>
            <a:endParaRPr b="0" i="0" sz="700" u="none" cap="none" strike="noStrike">
              <a:solidFill>
                <a:srgbClr val="000000"/>
              </a:solidFill>
              <a:latin typeface="Playfair Display"/>
              <a:ea typeface="Playfair Display"/>
              <a:cs typeface="Playfair Display"/>
              <a:sym typeface="Playfair Display"/>
            </a:endParaRPr>
          </a:p>
        </p:txBody>
      </p:sp>
      <p:pic>
        <p:nvPicPr>
          <p:cNvPr id="128" name="Google Shape;128;p23"/>
          <p:cNvPicPr preferRelativeResize="0"/>
          <p:nvPr/>
        </p:nvPicPr>
        <p:blipFill rotWithShape="1">
          <a:blip r:embed="rId4">
            <a:alphaModFix/>
          </a:blip>
          <a:srcRect b="0" l="0" r="0" t="0"/>
          <a:stretch/>
        </p:blipFill>
        <p:spPr>
          <a:xfrm>
            <a:off x="5508880" y="0"/>
            <a:ext cx="4544100" cy="23852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2"/>
          <p:cNvPicPr preferRelativeResize="0"/>
          <p:nvPr/>
        </p:nvPicPr>
        <p:blipFill rotWithShape="1">
          <a:blip r:embed="rId3">
            <a:alphaModFix/>
          </a:blip>
          <a:srcRect b="0" l="0" r="0" t="0"/>
          <a:stretch/>
        </p:blipFill>
        <p:spPr>
          <a:xfrm>
            <a:off x="809625" y="165438"/>
            <a:ext cx="7524750" cy="49780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3"/>
          <p:cNvPicPr preferRelativeResize="0"/>
          <p:nvPr/>
        </p:nvPicPr>
        <p:blipFill rotWithShape="1">
          <a:blip r:embed="rId3">
            <a:alphaModFix/>
          </a:blip>
          <a:srcRect b="0" l="0" r="0" t="0"/>
          <a:stretch/>
        </p:blipFill>
        <p:spPr>
          <a:xfrm>
            <a:off x="1136469" y="0"/>
            <a:ext cx="7111693" cy="499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85" name="Shape 285"/>
        <p:cNvGrpSpPr/>
        <p:nvPr/>
      </p:nvGrpSpPr>
      <p:grpSpPr>
        <a:xfrm>
          <a:off x="0" y="0"/>
          <a:ext cx="0" cy="0"/>
          <a:chOff x="0" y="0"/>
          <a:chExt cx="0" cy="0"/>
        </a:xfrm>
      </p:grpSpPr>
      <p:grpSp>
        <p:nvGrpSpPr>
          <p:cNvPr id="286" name="Google Shape;286;p34"/>
          <p:cNvGrpSpPr/>
          <p:nvPr/>
        </p:nvGrpSpPr>
        <p:grpSpPr>
          <a:xfrm>
            <a:off x="1" y="-262412"/>
            <a:ext cx="3364142" cy="5745302"/>
            <a:chOff x="0" y="-57150"/>
            <a:chExt cx="2998878" cy="3504622"/>
          </a:xfrm>
        </p:grpSpPr>
        <p:sp>
          <p:nvSpPr>
            <p:cNvPr id="287" name="Google Shape;287;p34"/>
            <p:cNvSpPr/>
            <p:nvPr/>
          </p:nvSpPr>
          <p:spPr>
            <a:xfrm>
              <a:off x="0" y="0"/>
              <a:ext cx="2998878" cy="3447472"/>
            </a:xfrm>
            <a:custGeom>
              <a:rect b="b" l="l" r="r" t="t"/>
              <a:pathLst>
                <a:path extrusionOk="0" h="3447472" w="2998878">
                  <a:moveTo>
                    <a:pt x="0" y="0"/>
                  </a:moveTo>
                  <a:lnTo>
                    <a:pt x="2998878" y="0"/>
                  </a:lnTo>
                  <a:lnTo>
                    <a:pt x="2998878" y="3447472"/>
                  </a:lnTo>
                  <a:lnTo>
                    <a:pt x="0" y="3447472"/>
                  </a:lnTo>
                  <a:close/>
                </a:path>
              </a:pathLst>
            </a:custGeom>
            <a:solidFill>
              <a:srgbClr val="BBDAE0"/>
            </a:solidFill>
            <a:ln>
              <a:noFill/>
            </a:ln>
          </p:spPr>
        </p:sp>
        <p:sp>
          <p:nvSpPr>
            <p:cNvPr id="288" name="Google Shape;288;p34"/>
            <p:cNvSpPr txBox="1"/>
            <p:nvPr/>
          </p:nvSpPr>
          <p:spPr>
            <a:xfrm>
              <a:off x="0" y="-57150"/>
              <a:ext cx="2998878" cy="3504622"/>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289" name="Google Shape;289;p34"/>
          <p:cNvPicPr preferRelativeResize="0"/>
          <p:nvPr/>
        </p:nvPicPr>
        <p:blipFill rotWithShape="1">
          <a:blip r:embed="rId3">
            <a:alphaModFix/>
          </a:blip>
          <a:srcRect b="0" l="0" r="0" t="0"/>
          <a:stretch/>
        </p:blipFill>
        <p:spPr>
          <a:xfrm>
            <a:off x="1" y="-128087"/>
            <a:ext cx="3364162" cy="5610974"/>
          </a:xfrm>
          <a:prstGeom prst="rect">
            <a:avLst/>
          </a:prstGeom>
          <a:noFill/>
          <a:ln>
            <a:noFill/>
          </a:ln>
        </p:spPr>
      </p:pic>
      <p:cxnSp>
        <p:nvCxnSpPr>
          <p:cNvPr id="290" name="Google Shape;290;p34"/>
          <p:cNvCxnSpPr/>
          <p:nvPr/>
        </p:nvCxnSpPr>
        <p:spPr>
          <a:xfrm>
            <a:off x="526176" y="1980600"/>
            <a:ext cx="1511746" cy="0"/>
          </a:xfrm>
          <a:prstGeom prst="straightConnector1">
            <a:avLst/>
          </a:prstGeom>
          <a:noFill/>
          <a:ln cap="flat" cmpd="sng" w="19050">
            <a:solidFill>
              <a:srgbClr val="157E90"/>
            </a:solidFill>
            <a:prstDash val="solid"/>
            <a:round/>
            <a:headEnd len="sm" w="sm" type="none"/>
            <a:tailEnd len="sm" w="sm" type="none"/>
          </a:ln>
        </p:spPr>
      </p:cxnSp>
      <p:sp>
        <p:nvSpPr>
          <p:cNvPr id="291" name="Google Shape;291;p34"/>
          <p:cNvSpPr txBox="1"/>
          <p:nvPr/>
        </p:nvSpPr>
        <p:spPr>
          <a:xfrm>
            <a:off x="3668601" y="456747"/>
            <a:ext cx="2292000" cy="2692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700"/>
              <a:buFont typeface="Arial"/>
              <a:buNone/>
            </a:pPr>
            <a:r>
              <a:rPr b="0" i="0" lang="en-GB" sz="1700" u="none" cap="none" strike="noStrike">
                <a:solidFill>
                  <a:srgbClr val="3A3E39"/>
                </a:solidFill>
                <a:latin typeface="Playfair Display"/>
                <a:ea typeface="Playfair Display"/>
                <a:cs typeface="Playfair Display"/>
                <a:sym typeface="Playfair Display"/>
              </a:rPr>
              <a:t>Data Modification</a:t>
            </a:r>
            <a:endParaRPr b="0" i="0" sz="700" u="none" cap="none" strike="noStrike">
              <a:solidFill>
                <a:srgbClr val="000000"/>
              </a:solidFill>
              <a:latin typeface="Playfair Display"/>
              <a:ea typeface="Playfair Display"/>
              <a:cs typeface="Playfair Display"/>
              <a:sym typeface="Playfair Display"/>
            </a:endParaRPr>
          </a:p>
        </p:txBody>
      </p:sp>
      <p:sp>
        <p:nvSpPr>
          <p:cNvPr id="292" name="Google Shape;292;p34"/>
          <p:cNvSpPr txBox="1"/>
          <p:nvPr/>
        </p:nvSpPr>
        <p:spPr>
          <a:xfrm>
            <a:off x="3630614" y="771198"/>
            <a:ext cx="2292000" cy="18465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1200"/>
              <a:buFont typeface="Arial"/>
              <a:buNone/>
            </a:pPr>
            <a:r>
              <a:rPr b="0" i="0" lang="en-GB" sz="1200" u="none" cap="none" strike="noStrike">
                <a:solidFill>
                  <a:srgbClr val="000000"/>
                </a:solidFill>
                <a:latin typeface="Proxima Nova"/>
                <a:ea typeface="Proxima Nova"/>
                <a:cs typeface="Proxima Nova"/>
                <a:sym typeface="Proxima Nova"/>
              </a:rPr>
              <a:t>Textual Data → Numeric Values</a:t>
            </a:r>
            <a:endParaRPr b="0" i="0" sz="700" u="none" cap="none" strike="noStrike">
              <a:solidFill>
                <a:srgbClr val="000000"/>
              </a:solidFill>
              <a:latin typeface="Arial"/>
              <a:ea typeface="Arial"/>
              <a:cs typeface="Arial"/>
              <a:sym typeface="Arial"/>
            </a:endParaRPr>
          </a:p>
        </p:txBody>
      </p:sp>
      <p:sp>
        <p:nvSpPr>
          <p:cNvPr id="293" name="Google Shape;293;p34"/>
          <p:cNvSpPr txBox="1"/>
          <p:nvPr/>
        </p:nvSpPr>
        <p:spPr>
          <a:xfrm>
            <a:off x="162714" y="456750"/>
            <a:ext cx="3201450" cy="15238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b="0" i="0" lang="en-GB" sz="4500" u="none" cap="none" strike="noStrike">
                <a:solidFill>
                  <a:srgbClr val="3A3E39"/>
                </a:solidFill>
                <a:latin typeface="Playfair Display"/>
                <a:ea typeface="Playfair Display"/>
                <a:cs typeface="Playfair Display"/>
                <a:sym typeface="Playfair Display"/>
              </a:rPr>
              <a:t>Data</a:t>
            </a:r>
            <a:endParaRPr b="0" i="0" sz="4500" u="none" cap="none" strike="noStrike">
              <a:solidFill>
                <a:srgbClr val="3A3E39"/>
              </a:solidFill>
              <a:latin typeface="Playfair Display"/>
              <a:ea typeface="Playfair Display"/>
              <a:cs typeface="Playfair Display"/>
              <a:sym typeface="Playfair Display"/>
            </a:endParaRPr>
          </a:p>
          <a:p>
            <a:pPr indent="0" lvl="0" marL="0" marR="0" rtl="0" algn="l">
              <a:lnSpc>
                <a:spcPct val="120000"/>
              </a:lnSpc>
              <a:spcBef>
                <a:spcPts val="0"/>
              </a:spcBef>
              <a:spcAft>
                <a:spcPts val="0"/>
              </a:spcAft>
              <a:buClr>
                <a:srgbClr val="000000"/>
              </a:buClr>
              <a:buSzPts val="4500"/>
              <a:buFont typeface="Arial"/>
              <a:buNone/>
            </a:pPr>
            <a:r>
              <a:rPr b="0" i="0" lang="en-GB" sz="4500" u="none" cap="none" strike="noStrike">
                <a:solidFill>
                  <a:srgbClr val="3A3E39"/>
                </a:solidFill>
                <a:latin typeface="Playfair Display"/>
                <a:ea typeface="Playfair Display"/>
                <a:cs typeface="Playfair Display"/>
                <a:sym typeface="Playfair Display"/>
              </a:rPr>
              <a:t>Preparation</a:t>
            </a:r>
            <a:endParaRPr b="0" i="0" sz="700" u="none" cap="none" strike="noStrike">
              <a:solidFill>
                <a:srgbClr val="000000"/>
              </a:solidFill>
              <a:latin typeface="Playfair Display"/>
              <a:ea typeface="Playfair Display"/>
              <a:cs typeface="Playfair Display"/>
              <a:sym typeface="Playfair Display"/>
            </a:endParaRPr>
          </a:p>
        </p:txBody>
      </p:sp>
      <p:graphicFrame>
        <p:nvGraphicFramePr>
          <p:cNvPr id="294" name="Google Shape;294;p34"/>
          <p:cNvGraphicFramePr/>
          <p:nvPr/>
        </p:nvGraphicFramePr>
        <p:xfrm>
          <a:off x="3688038" y="1526713"/>
          <a:ext cx="3000000" cy="3000000"/>
        </p:xfrm>
        <a:graphic>
          <a:graphicData uri="http://schemas.openxmlformats.org/drawingml/2006/table">
            <a:tbl>
              <a:tblPr>
                <a:noFill/>
                <a:tableStyleId>{F49CF3B2-2B50-460C-A08B-EF8814CA6C60}</a:tableStyleId>
              </a:tblPr>
              <a:tblGrid>
                <a:gridCol w="2601225"/>
                <a:gridCol w="2601225"/>
              </a:tblGrid>
              <a:tr h="421950">
                <a:tc>
                  <a:txBody>
                    <a:bodyPr/>
                    <a:lstStyle/>
                    <a:p>
                      <a:pPr indent="0" lvl="0" marL="0" marR="0" rtl="0" algn="ctr">
                        <a:lnSpc>
                          <a:spcPct val="100000"/>
                        </a:lnSpc>
                        <a:spcBef>
                          <a:spcPts val="0"/>
                        </a:spcBef>
                        <a:spcAft>
                          <a:spcPts val="0"/>
                        </a:spcAft>
                        <a:buClr>
                          <a:srgbClr val="000000"/>
                        </a:buClr>
                        <a:buSzPts val="1800"/>
                        <a:buFont typeface="Arial"/>
                        <a:buNone/>
                      </a:pPr>
                      <a:r>
                        <a:rPr b="1" lang="en-GB" sz="1800" u="none" cap="none" strike="noStrike">
                          <a:latin typeface="Proxima Nova"/>
                          <a:ea typeface="Proxima Nova"/>
                          <a:cs typeface="Proxima Nova"/>
                          <a:sym typeface="Proxima Nova"/>
                        </a:rPr>
                        <a:t>Column</a:t>
                      </a:r>
                      <a:endParaRPr b="1" sz="1800" u="none" cap="none" strike="noStrike">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GB" sz="1800" u="none" cap="none" strike="noStrike">
                          <a:latin typeface="Proxima Nova"/>
                          <a:ea typeface="Proxima Nova"/>
                          <a:cs typeface="Proxima Nova"/>
                          <a:sym typeface="Proxima Nova"/>
                        </a:rPr>
                        <a:t>Change Process</a:t>
                      </a:r>
                      <a:endParaRPr b="1" sz="1800" u="none" cap="none" strike="noStrike">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Proxima Nova"/>
                          <a:ea typeface="Proxima Nova"/>
                          <a:cs typeface="Proxima Nova"/>
                          <a:sym typeface="Proxima Nova"/>
                        </a:rPr>
                        <a:t>Job Description</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Proxima Nova"/>
                          <a:ea typeface="Proxima Nova"/>
                          <a:cs typeface="Proxima Nova"/>
                          <a:sym typeface="Proxima Nova"/>
                        </a:rPr>
                        <a:t>String Length</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Proxima Nova"/>
                          <a:ea typeface="Proxima Nova"/>
                          <a:cs typeface="Proxima Nova"/>
                          <a:sym typeface="Proxima Nova"/>
                        </a:rPr>
                        <a:t>Education</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Proxima Nova"/>
                          <a:ea typeface="Proxima Nova"/>
                          <a:cs typeface="Proxima Nova"/>
                          <a:sym typeface="Proxima Nova"/>
                        </a:rPr>
                        <a:t>Ordinal </a:t>
                      </a:r>
                      <a:r>
                        <a:rPr lang="en-GB">
                          <a:solidFill>
                            <a:schemeClr val="dk1"/>
                          </a:solidFill>
                          <a:latin typeface="Proxima Nova"/>
                          <a:ea typeface="Proxima Nova"/>
                          <a:cs typeface="Proxima Nova"/>
                          <a:sym typeface="Proxima Nova"/>
                        </a:rPr>
                        <a:t>Enc</a:t>
                      </a:r>
                      <a:r>
                        <a:rPr lang="en-GB" sz="1400" u="none" cap="none" strike="noStrike">
                          <a:solidFill>
                            <a:schemeClr val="dk1"/>
                          </a:solidFill>
                          <a:latin typeface="Proxima Nova"/>
                          <a:ea typeface="Proxima Nova"/>
                          <a:cs typeface="Proxima Nova"/>
                          <a:sym typeface="Proxima Nova"/>
                        </a:rPr>
                        <a:t>oding</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Proxima Nova"/>
                          <a:ea typeface="Proxima Nova"/>
                          <a:cs typeface="Proxima Nova"/>
                          <a:sym typeface="Proxima Nova"/>
                        </a:rPr>
                        <a:t>Employment Type</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Proxima Nova"/>
                          <a:ea typeface="Proxima Nova"/>
                          <a:cs typeface="Proxima Nova"/>
                          <a:sym typeface="Proxima Nova"/>
                        </a:rPr>
                        <a:t>Ordinal </a:t>
                      </a:r>
                      <a:r>
                        <a:rPr lang="en-GB">
                          <a:solidFill>
                            <a:schemeClr val="dk1"/>
                          </a:solidFill>
                          <a:latin typeface="Proxima Nova"/>
                          <a:ea typeface="Proxima Nova"/>
                          <a:cs typeface="Proxima Nova"/>
                          <a:sym typeface="Proxima Nova"/>
                        </a:rPr>
                        <a:t>Enc</a:t>
                      </a:r>
                      <a:r>
                        <a:rPr lang="en-GB" sz="1400" u="none" cap="none" strike="noStrike">
                          <a:solidFill>
                            <a:schemeClr val="dk1"/>
                          </a:solidFill>
                          <a:latin typeface="Proxima Nova"/>
                          <a:ea typeface="Proxima Nova"/>
                          <a:cs typeface="Proxima Nova"/>
                          <a:sym typeface="Proxima Nova"/>
                        </a:rPr>
                        <a:t>oding</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Proxima Nova"/>
                          <a:ea typeface="Proxima Nova"/>
                          <a:cs typeface="Proxima Nova"/>
                          <a:sym typeface="Proxima Nova"/>
                        </a:rPr>
                        <a:t>Industry</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Proxima Nova"/>
                          <a:ea typeface="Proxima Nova"/>
                          <a:cs typeface="Proxima Nova"/>
                          <a:sym typeface="Proxima Nova"/>
                        </a:rPr>
                        <a:t>One Hot Encoding</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Proxima Nova"/>
                          <a:ea typeface="Proxima Nova"/>
                          <a:cs typeface="Proxima Nova"/>
                          <a:sym typeface="Proxima Nova"/>
                        </a:rPr>
                        <a:t>Department</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Proxima Nova"/>
                          <a:ea typeface="Proxima Nova"/>
                          <a:cs typeface="Proxima Nova"/>
                          <a:sym typeface="Proxima Nova"/>
                        </a:rPr>
                        <a:t>One Hot Encoding</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Proxima Nova"/>
                          <a:ea typeface="Proxima Nova"/>
                          <a:cs typeface="Proxima Nova"/>
                          <a:sym typeface="Proxima Nova"/>
                        </a:rPr>
                        <a:t>Salary</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Proxima Nova"/>
                          <a:ea typeface="Proxima Nova"/>
                          <a:cs typeface="Proxima Nova"/>
                          <a:sym typeface="Proxima Nova"/>
                        </a:rPr>
                        <a:t>Difference in range</a:t>
                      </a:r>
                      <a:endParaRPr sz="1400" u="none" cap="none" strike="noStrike">
                        <a:solidFill>
                          <a:schemeClr val="dk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295" name="Google Shape;295;p34"/>
          <p:cNvSpPr/>
          <p:nvPr/>
        </p:nvSpPr>
        <p:spPr>
          <a:xfrm>
            <a:off x="3577263" y="3733500"/>
            <a:ext cx="542400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296" name="Google Shape;296;p34"/>
          <p:cNvSpPr/>
          <p:nvPr/>
        </p:nvSpPr>
        <p:spPr>
          <a:xfrm>
            <a:off x="3617700" y="1486350"/>
            <a:ext cx="542400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297" name="Google Shape;297;p34"/>
          <p:cNvSpPr/>
          <p:nvPr/>
        </p:nvSpPr>
        <p:spPr>
          <a:xfrm rot="5400000">
            <a:off x="2620175" y="2595188"/>
            <a:ext cx="214110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298" name="Google Shape;298;p34"/>
          <p:cNvSpPr/>
          <p:nvPr/>
        </p:nvSpPr>
        <p:spPr>
          <a:xfrm rot="5400000">
            <a:off x="7800663" y="2587314"/>
            <a:ext cx="219105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02" name="Shape 302"/>
        <p:cNvGrpSpPr/>
        <p:nvPr/>
      </p:nvGrpSpPr>
      <p:grpSpPr>
        <a:xfrm>
          <a:off x="0" y="0"/>
          <a:ext cx="0" cy="0"/>
          <a:chOff x="0" y="0"/>
          <a:chExt cx="0" cy="0"/>
        </a:xfrm>
      </p:grpSpPr>
      <p:grpSp>
        <p:nvGrpSpPr>
          <p:cNvPr id="303" name="Google Shape;303;p35"/>
          <p:cNvGrpSpPr/>
          <p:nvPr/>
        </p:nvGrpSpPr>
        <p:grpSpPr>
          <a:xfrm>
            <a:off x="0" y="-262398"/>
            <a:ext cx="9143879" cy="826740"/>
            <a:chOff x="0" y="-57150"/>
            <a:chExt cx="2998878" cy="3504622"/>
          </a:xfrm>
        </p:grpSpPr>
        <p:sp>
          <p:nvSpPr>
            <p:cNvPr id="304" name="Google Shape;304;p35"/>
            <p:cNvSpPr/>
            <p:nvPr/>
          </p:nvSpPr>
          <p:spPr>
            <a:xfrm>
              <a:off x="0" y="0"/>
              <a:ext cx="2998878" cy="3447472"/>
            </a:xfrm>
            <a:custGeom>
              <a:rect b="b" l="l" r="r" t="t"/>
              <a:pathLst>
                <a:path extrusionOk="0" h="3447472" w="2998878">
                  <a:moveTo>
                    <a:pt x="0" y="0"/>
                  </a:moveTo>
                  <a:lnTo>
                    <a:pt x="2998878" y="0"/>
                  </a:lnTo>
                  <a:lnTo>
                    <a:pt x="2998878" y="3447472"/>
                  </a:lnTo>
                  <a:lnTo>
                    <a:pt x="0" y="3447472"/>
                  </a:lnTo>
                  <a:close/>
                </a:path>
              </a:pathLst>
            </a:custGeom>
            <a:solidFill>
              <a:srgbClr val="BBDAE0"/>
            </a:solidFill>
            <a:ln>
              <a:noFill/>
            </a:ln>
          </p:spPr>
        </p:sp>
        <p:sp>
          <p:nvSpPr>
            <p:cNvPr id="305" name="Google Shape;305;p35"/>
            <p:cNvSpPr txBox="1"/>
            <p:nvPr/>
          </p:nvSpPr>
          <p:spPr>
            <a:xfrm>
              <a:off x="0" y="-57150"/>
              <a:ext cx="2998800" cy="3504600"/>
            </a:xfrm>
            <a:prstGeom prst="rect">
              <a:avLst/>
            </a:prstGeom>
            <a:noFill/>
            <a:ln>
              <a:noFill/>
            </a:ln>
          </p:spPr>
          <p:txBody>
            <a:bodyPr anchorCtr="0" anchor="ctr" bIns="15100" lIns="15100" spcFirstLastPara="1" rIns="15100" wrap="square" tIns="15100">
              <a:noAutofit/>
            </a:bodyPr>
            <a:lstStyle/>
            <a:p>
              <a:pPr indent="0" lvl="0" marL="0" marR="0" rtl="0" algn="ctr">
                <a:lnSpc>
                  <a:spcPct val="186611"/>
                </a:lnSpc>
                <a:spcBef>
                  <a:spcPts val="0"/>
                </a:spcBef>
                <a:spcAft>
                  <a:spcPts val="0"/>
                </a:spcAft>
                <a:buClr>
                  <a:srgbClr val="000000"/>
                </a:buClr>
                <a:buSzPts val="535"/>
                <a:buFont typeface="Arial"/>
                <a:buNone/>
              </a:pPr>
              <a:r>
                <a:t/>
              </a:r>
              <a:endParaRPr b="0" i="0" sz="535" u="none" cap="none" strike="noStrike">
                <a:solidFill>
                  <a:schemeClr val="dk1"/>
                </a:solidFill>
                <a:latin typeface="Calibri"/>
                <a:ea typeface="Calibri"/>
                <a:cs typeface="Calibri"/>
                <a:sym typeface="Calibri"/>
              </a:endParaRPr>
            </a:p>
          </p:txBody>
        </p:sp>
      </p:grpSp>
      <p:sp>
        <p:nvSpPr>
          <p:cNvPr id="306" name="Google Shape;306;p35"/>
          <p:cNvSpPr txBox="1"/>
          <p:nvPr/>
        </p:nvSpPr>
        <p:spPr>
          <a:xfrm>
            <a:off x="3668601" y="456747"/>
            <a:ext cx="2292000" cy="1077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307" name="Google Shape;307;p35"/>
          <p:cNvSpPr txBox="1"/>
          <p:nvPr/>
        </p:nvSpPr>
        <p:spPr>
          <a:xfrm>
            <a:off x="3630614" y="771198"/>
            <a:ext cx="2292000" cy="1077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1200"/>
              <a:buFont typeface="Arial"/>
              <a:buNone/>
            </a:pPr>
            <a:r>
              <a:t/>
            </a:r>
            <a:endParaRPr b="0" i="0" sz="700" u="none" cap="none" strike="noStrike">
              <a:solidFill>
                <a:srgbClr val="000000"/>
              </a:solidFill>
              <a:latin typeface="Arial"/>
              <a:ea typeface="Arial"/>
              <a:cs typeface="Arial"/>
              <a:sym typeface="Arial"/>
            </a:endParaRPr>
          </a:p>
        </p:txBody>
      </p:sp>
      <p:sp>
        <p:nvSpPr>
          <p:cNvPr id="308" name="Google Shape;308;p35"/>
          <p:cNvSpPr txBox="1"/>
          <p:nvPr/>
        </p:nvSpPr>
        <p:spPr>
          <a:xfrm>
            <a:off x="162750" y="456750"/>
            <a:ext cx="7057200" cy="107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309" name="Google Shape;309;p35"/>
          <p:cNvSpPr/>
          <p:nvPr/>
        </p:nvSpPr>
        <p:spPr>
          <a:xfrm>
            <a:off x="3577263" y="3733500"/>
            <a:ext cx="542400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310" name="Google Shape;310;p35"/>
          <p:cNvSpPr/>
          <p:nvPr/>
        </p:nvSpPr>
        <p:spPr>
          <a:xfrm>
            <a:off x="3617700" y="1486350"/>
            <a:ext cx="542400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311" name="Google Shape;311;p35"/>
          <p:cNvSpPr/>
          <p:nvPr/>
        </p:nvSpPr>
        <p:spPr>
          <a:xfrm rot="5400000">
            <a:off x="2620175" y="2595188"/>
            <a:ext cx="214110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312" name="Google Shape;312;p35"/>
          <p:cNvSpPr/>
          <p:nvPr/>
        </p:nvSpPr>
        <p:spPr>
          <a:xfrm rot="5400000">
            <a:off x="7800588" y="2587389"/>
            <a:ext cx="219120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313" name="Google Shape;313;p35"/>
          <p:cNvSpPr txBox="1"/>
          <p:nvPr/>
        </p:nvSpPr>
        <p:spPr>
          <a:xfrm>
            <a:off x="77975" y="-210675"/>
            <a:ext cx="7943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500">
                <a:solidFill>
                  <a:schemeClr val="dk1"/>
                </a:solidFill>
                <a:latin typeface="Playfair Display"/>
                <a:ea typeface="Playfair Display"/>
                <a:cs typeface="Playfair Display"/>
                <a:sym typeface="Playfair Display"/>
              </a:rPr>
              <a:t>Feature Transformation &amp; Encoding</a:t>
            </a:r>
            <a:endParaRPr sz="3500">
              <a:solidFill>
                <a:schemeClr val="dk1"/>
              </a:solidFill>
              <a:latin typeface="Playfair Display"/>
              <a:ea typeface="Playfair Display"/>
              <a:cs typeface="Playfair Display"/>
              <a:sym typeface="Playfair Display"/>
            </a:endParaRPr>
          </a:p>
        </p:txBody>
      </p:sp>
      <p:sp>
        <p:nvSpPr>
          <p:cNvPr id="314" name="Google Shape;314;p35"/>
          <p:cNvSpPr txBox="1"/>
          <p:nvPr/>
        </p:nvSpPr>
        <p:spPr>
          <a:xfrm>
            <a:off x="342900" y="933450"/>
            <a:ext cx="8267700" cy="3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Playfair Display"/>
                <a:ea typeface="Playfair Display"/>
                <a:cs typeface="Playfair Display"/>
                <a:sym typeface="Playfair Display"/>
              </a:rPr>
              <a:t>Ordinal Encoding :</a:t>
            </a:r>
            <a:endParaRPr b="1" sz="20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en-GB" sz="1800">
                <a:solidFill>
                  <a:schemeClr val="dk1"/>
                </a:solidFill>
                <a:latin typeface="Playfair Display"/>
                <a:ea typeface="Playfair Display"/>
                <a:cs typeface="Playfair Display"/>
                <a:sym typeface="Playfair Display"/>
              </a:rPr>
              <a:t>For ordered categories</a:t>
            </a:r>
            <a:endParaRPr sz="18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en-GB" sz="1800">
                <a:solidFill>
                  <a:schemeClr val="dk1"/>
                </a:solidFill>
              </a:rPr>
              <a:t>Converts </a:t>
            </a:r>
            <a:r>
              <a:rPr b="1" lang="en-GB" sz="1800">
                <a:solidFill>
                  <a:schemeClr val="dk1"/>
                </a:solidFill>
              </a:rPr>
              <a:t>categorical variables with a clear order or ranking</a:t>
            </a:r>
            <a:r>
              <a:rPr lang="en-GB" sz="1800">
                <a:solidFill>
                  <a:schemeClr val="dk1"/>
                </a:solidFill>
              </a:rPr>
              <a:t> into integers.</a:t>
            </a:r>
            <a:endParaRPr sz="1800">
              <a:solidFill>
                <a:schemeClr val="dk1"/>
              </a:solidFill>
            </a:endParaRPr>
          </a:p>
          <a:p>
            <a:pPr indent="0" lvl="0" marL="0" rtl="0" algn="l">
              <a:spcBef>
                <a:spcPts val="0"/>
              </a:spcBef>
              <a:spcAft>
                <a:spcPts val="0"/>
              </a:spcAft>
              <a:buClr>
                <a:schemeClr val="dk1"/>
              </a:buClr>
              <a:buSzPts val="1100"/>
              <a:buFont typeface="Arial"/>
              <a:buNone/>
            </a:pPr>
            <a:r>
              <a:rPr lang="en-GB" sz="1800">
                <a:solidFill>
                  <a:schemeClr val="dk1"/>
                </a:solidFill>
              </a:rPr>
              <a:t>['High School', 'Bachelor’s', 'Master’s', 'PhD'] → [1, 2, 3, 4]</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b="1" sz="20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b="1" lang="en-GB" sz="2000">
                <a:solidFill>
                  <a:schemeClr val="dk1"/>
                </a:solidFill>
                <a:latin typeface="Playfair Display"/>
                <a:ea typeface="Playfair Display"/>
                <a:cs typeface="Playfair Display"/>
                <a:sym typeface="Playfair Display"/>
              </a:rPr>
              <a:t>One-Hot Encoding :</a:t>
            </a:r>
            <a:endParaRPr b="1" sz="20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en-GB" sz="1900">
                <a:solidFill>
                  <a:schemeClr val="dk1"/>
                </a:solidFill>
                <a:latin typeface="Playfair Display"/>
                <a:ea typeface="Playfair Display"/>
                <a:cs typeface="Playfair Display"/>
                <a:sym typeface="Playfair Display"/>
              </a:rPr>
              <a:t>For unordered categories</a:t>
            </a:r>
            <a:endParaRPr sz="19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en-GB" sz="1900">
                <a:solidFill>
                  <a:schemeClr val="dk1"/>
                </a:solidFill>
              </a:rPr>
              <a:t>Converts each text into a </a:t>
            </a:r>
            <a:r>
              <a:rPr b="1" lang="en-GB" sz="1900">
                <a:solidFill>
                  <a:schemeClr val="dk1"/>
                </a:solidFill>
              </a:rPr>
              <a:t>separate binary (0 or 1) column</a:t>
            </a:r>
            <a:r>
              <a:rPr lang="en-GB" sz="1900">
                <a:solidFill>
                  <a:schemeClr val="dk1"/>
                </a:solidFill>
              </a:rPr>
              <a:t>.</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Clr>
                <a:schemeClr val="dk1"/>
              </a:buClr>
              <a:buSzPts val="1100"/>
              <a:buFont typeface="Arial"/>
              <a:buNone/>
            </a:pPr>
            <a:r>
              <a:rPr lang="en-GB" sz="1900">
                <a:solidFill>
                  <a:schemeClr val="dk1"/>
                </a:solidFill>
              </a:rPr>
              <a:t>['IT', 'Healthcare', 'Finance'] → [1, 0, 0], [0, 1, 0], [0, 0, 1]</a:t>
            </a:r>
            <a:endParaRPr sz="1900">
              <a:solidFill>
                <a:schemeClr val="dk1"/>
              </a:solidFill>
            </a:endParaRPr>
          </a:p>
          <a:p>
            <a:pPr indent="0" lvl="0" marL="0" rtl="0" algn="l">
              <a:spcBef>
                <a:spcPts val="0"/>
              </a:spcBef>
              <a:spcAft>
                <a:spcPts val="0"/>
              </a:spcAft>
              <a:buNone/>
            </a:pPr>
            <a:r>
              <a:t/>
            </a:r>
            <a:endParaRPr sz="19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nvSpPr>
        <p:spPr>
          <a:xfrm>
            <a:off x="1834813" y="135350"/>
            <a:ext cx="5278800" cy="7068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layfair Display"/>
              <a:ea typeface="Playfair Display"/>
              <a:cs typeface="Playfair Display"/>
              <a:sym typeface="Playfair Display"/>
            </a:endParaRPr>
          </a:p>
        </p:txBody>
      </p:sp>
      <p:pic>
        <p:nvPicPr>
          <p:cNvPr id="320" name="Google Shape;320;p36"/>
          <p:cNvPicPr preferRelativeResize="0"/>
          <p:nvPr/>
        </p:nvPicPr>
        <p:blipFill rotWithShape="1">
          <a:blip r:embed="rId3">
            <a:alphaModFix/>
          </a:blip>
          <a:srcRect b="0" l="0" r="0" t="0"/>
          <a:stretch/>
        </p:blipFill>
        <p:spPr>
          <a:xfrm>
            <a:off x="163628" y="601650"/>
            <a:ext cx="8816747" cy="4662363"/>
          </a:xfrm>
          <a:prstGeom prst="rect">
            <a:avLst/>
          </a:prstGeom>
          <a:noFill/>
          <a:ln>
            <a:noFill/>
          </a:ln>
        </p:spPr>
      </p:pic>
      <p:sp>
        <p:nvSpPr>
          <p:cNvPr id="321" name="Google Shape;321;p36"/>
          <p:cNvSpPr txBox="1"/>
          <p:nvPr/>
        </p:nvSpPr>
        <p:spPr>
          <a:xfrm>
            <a:off x="2614000" y="0"/>
            <a:ext cx="9339600" cy="6018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3500"/>
              <a:buFont typeface="Arial"/>
              <a:buNone/>
            </a:pPr>
            <a:r>
              <a:rPr lang="en-GB" sz="3500">
                <a:solidFill>
                  <a:schemeClr val="dk1"/>
                </a:solidFill>
                <a:latin typeface="Playfair Display"/>
                <a:ea typeface="Playfair Display"/>
                <a:cs typeface="Playfair Display"/>
                <a:sym typeface="Playfair Display"/>
              </a:rPr>
              <a:t>Unbalanced Dataset</a:t>
            </a:r>
            <a:r>
              <a:rPr b="0" i="0" lang="en-GB" sz="3500" u="none" cap="none" strike="noStrike">
                <a:solidFill>
                  <a:schemeClr val="dk1"/>
                </a:solidFill>
                <a:latin typeface="Playfair Display"/>
                <a:ea typeface="Playfair Display"/>
                <a:cs typeface="Playfair Display"/>
                <a:sym typeface="Playfair Display"/>
              </a:rPr>
              <a:t>!</a:t>
            </a:r>
            <a:endParaRPr b="0" i="0" sz="3500" u="none" cap="none" strike="noStrike">
              <a:solidFill>
                <a:schemeClr val="dk1"/>
              </a:solidFill>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nvSpPr>
        <p:spPr>
          <a:xfrm>
            <a:off x="1834813" y="135350"/>
            <a:ext cx="5278800" cy="7068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Playfair Display"/>
              <a:ea typeface="Playfair Display"/>
              <a:cs typeface="Playfair Display"/>
              <a:sym typeface="Playfair Display"/>
            </a:endParaRPr>
          </a:p>
        </p:txBody>
      </p:sp>
      <p:sp>
        <p:nvSpPr>
          <p:cNvPr id="327" name="Google Shape;327;p37"/>
          <p:cNvSpPr txBox="1"/>
          <p:nvPr/>
        </p:nvSpPr>
        <p:spPr>
          <a:xfrm>
            <a:off x="-582075" y="1435800"/>
            <a:ext cx="10530300" cy="82680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3500"/>
              <a:buFont typeface="Arial"/>
              <a:buNone/>
            </a:pPr>
            <a:r>
              <a:t/>
            </a:r>
            <a:endParaRPr b="0" i="0" sz="3500" u="none" cap="none" strike="noStrike">
              <a:solidFill>
                <a:schemeClr val="dk1"/>
              </a:solidFill>
              <a:latin typeface="Playfair Display"/>
              <a:ea typeface="Playfair Display"/>
              <a:cs typeface="Playfair Display"/>
              <a:sym typeface="Playfair Display"/>
            </a:endParaRPr>
          </a:p>
        </p:txBody>
      </p:sp>
      <p:grpSp>
        <p:nvGrpSpPr>
          <p:cNvPr id="328" name="Google Shape;328;p37"/>
          <p:cNvGrpSpPr/>
          <p:nvPr/>
        </p:nvGrpSpPr>
        <p:grpSpPr>
          <a:xfrm>
            <a:off x="63" y="2"/>
            <a:ext cx="9143879" cy="826740"/>
            <a:chOff x="0" y="-57150"/>
            <a:chExt cx="2998878" cy="3504622"/>
          </a:xfrm>
        </p:grpSpPr>
        <p:sp>
          <p:nvSpPr>
            <p:cNvPr id="329" name="Google Shape;329;p37"/>
            <p:cNvSpPr/>
            <p:nvPr/>
          </p:nvSpPr>
          <p:spPr>
            <a:xfrm>
              <a:off x="0" y="0"/>
              <a:ext cx="2998878" cy="3447472"/>
            </a:xfrm>
            <a:custGeom>
              <a:rect b="b" l="l" r="r" t="t"/>
              <a:pathLst>
                <a:path extrusionOk="0" h="3447472" w="2998878">
                  <a:moveTo>
                    <a:pt x="0" y="0"/>
                  </a:moveTo>
                  <a:lnTo>
                    <a:pt x="2998878" y="0"/>
                  </a:lnTo>
                  <a:lnTo>
                    <a:pt x="2998878" y="3447472"/>
                  </a:lnTo>
                  <a:lnTo>
                    <a:pt x="0" y="3447472"/>
                  </a:lnTo>
                  <a:close/>
                </a:path>
              </a:pathLst>
            </a:custGeom>
            <a:solidFill>
              <a:srgbClr val="BBDAE0"/>
            </a:solidFill>
            <a:ln>
              <a:noFill/>
            </a:ln>
          </p:spPr>
        </p:sp>
        <p:sp>
          <p:nvSpPr>
            <p:cNvPr id="330" name="Google Shape;330;p37"/>
            <p:cNvSpPr txBox="1"/>
            <p:nvPr/>
          </p:nvSpPr>
          <p:spPr>
            <a:xfrm>
              <a:off x="0" y="-57150"/>
              <a:ext cx="2998800" cy="3504600"/>
            </a:xfrm>
            <a:prstGeom prst="rect">
              <a:avLst/>
            </a:prstGeom>
            <a:noFill/>
            <a:ln>
              <a:noFill/>
            </a:ln>
          </p:spPr>
          <p:txBody>
            <a:bodyPr anchorCtr="0" anchor="ctr" bIns="15100" lIns="15100" spcFirstLastPara="1" rIns="15100" wrap="square" tIns="15100">
              <a:noAutofit/>
            </a:bodyPr>
            <a:lstStyle/>
            <a:p>
              <a:pPr indent="0" lvl="0" marL="0" marR="0" rtl="0" algn="ctr">
                <a:lnSpc>
                  <a:spcPct val="186611"/>
                </a:lnSpc>
                <a:spcBef>
                  <a:spcPts val="0"/>
                </a:spcBef>
                <a:spcAft>
                  <a:spcPts val="0"/>
                </a:spcAft>
                <a:buClr>
                  <a:srgbClr val="000000"/>
                </a:buClr>
                <a:buSzPts val="535"/>
                <a:buFont typeface="Arial"/>
                <a:buNone/>
              </a:pPr>
              <a:r>
                <a:t/>
              </a:r>
              <a:endParaRPr b="0" i="0" sz="535" u="none" cap="none" strike="noStrike">
                <a:solidFill>
                  <a:schemeClr val="dk1"/>
                </a:solidFill>
                <a:latin typeface="Calibri"/>
                <a:ea typeface="Calibri"/>
                <a:cs typeface="Calibri"/>
                <a:sym typeface="Calibri"/>
              </a:endParaRPr>
            </a:p>
          </p:txBody>
        </p:sp>
      </p:grpSp>
      <p:sp>
        <p:nvSpPr>
          <p:cNvPr id="331" name="Google Shape;331;p37"/>
          <p:cNvSpPr txBox="1"/>
          <p:nvPr/>
        </p:nvSpPr>
        <p:spPr>
          <a:xfrm>
            <a:off x="229300" y="135350"/>
            <a:ext cx="7672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solidFill>
                  <a:schemeClr val="dk1"/>
                </a:solidFill>
                <a:latin typeface="Playfair Display"/>
                <a:ea typeface="Playfair Display"/>
                <a:cs typeface="Playfair Display"/>
                <a:sym typeface="Playfair Display"/>
              </a:rPr>
              <a:t>Balancing the Dataset to Improve Model Fairness</a:t>
            </a:r>
            <a:endParaRPr sz="2600">
              <a:solidFill>
                <a:schemeClr val="dk1"/>
              </a:solidFill>
              <a:latin typeface="Playfair Display"/>
              <a:ea typeface="Playfair Display"/>
              <a:cs typeface="Playfair Display"/>
              <a:sym typeface="Playfair Display"/>
            </a:endParaRPr>
          </a:p>
        </p:txBody>
      </p:sp>
      <p:sp>
        <p:nvSpPr>
          <p:cNvPr id="332" name="Google Shape;332;p37"/>
          <p:cNvSpPr txBox="1"/>
          <p:nvPr/>
        </p:nvSpPr>
        <p:spPr>
          <a:xfrm>
            <a:off x="167500" y="1181800"/>
            <a:ext cx="7796400" cy="30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dk1"/>
                </a:solidFill>
              </a:rPr>
              <a:t>Hybrid Sampling</a:t>
            </a:r>
            <a:r>
              <a:rPr lang="en-GB" sz="1700">
                <a:solidFill>
                  <a:schemeClr val="dk1"/>
                </a:solidFill>
              </a:rPr>
              <a:t> = Undersampling real jobs + Oversampling fake jobs.</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700">
                <a:solidFill>
                  <a:schemeClr val="dk1"/>
                </a:solidFill>
              </a:rPr>
              <a:t>This approach avoids:</a:t>
            </a:r>
            <a:endParaRPr sz="1700">
              <a:solidFill>
                <a:schemeClr val="dk1"/>
              </a:solidFill>
            </a:endParaRPr>
          </a:p>
          <a:p>
            <a:pPr indent="-336550" lvl="0" marL="457200" rtl="0" algn="l">
              <a:lnSpc>
                <a:spcPct val="115000"/>
              </a:lnSpc>
              <a:spcBef>
                <a:spcPts val="1200"/>
              </a:spcBef>
              <a:spcAft>
                <a:spcPts val="0"/>
              </a:spcAft>
              <a:buClr>
                <a:schemeClr val="dk1"/>
              </a:buClr>
              <a:buSzPts val="1700"/>
              <a:buChar char="●"/>
            </a:pPr>
            <a:r>
              <a:rPr lang="en-GB" sz="1700">
                <a:solidFill>
                  <a:schemeClr val="dk1"/>
                </a:solidFill>
              </a:rPr>
              <a:t>Too much data loss (pure undersampling).</a:t>
            </a:r>
            <a:br>
              <a:rPr lang="en-GB" sz="1700">
                <a:solidFill>
                  <a:schemeClr val="dk1"/>
                </a:solidFill>
              </a:rPr>
            </a:b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GB" sz="1700">
                <a:solidFill>
                  <a:schemeClr val="dk1"/>
                </a:solidFill>
              </a:rPr>
              <a:t>Too much duplication (pure oversampling).</a:t>
            </a:r>
            <a:endParaRPr sz="1700">
              <a:solidFill>
                <a:schemeClr val="dk1"/>
              </a:solidFill>
            </a:endParaRPr>
          </a:p>
          <a:p>
            <a:pPr indent="0" lvl="0" marL="0" rtl="0" algn="l">
              <a:spcBef>
                <a:spcPts val="120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Balanced data enables fairer and more effective model training.</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36" name="Shape 336"/>
        <p:cNvGrpSpPr/>
        <p:nvPr/>
      </p:nvGrpSpPr>
      <p:grpSpPr>
        <a:xfrm>
          <a:off x="0" y="0"/>
          <a:ext cx="0" cy="0"/>
          <a:chOff x="0" y="0"/>
          <a:chExt cx="0" cy="0"/>
        </a:xfrm>
      </p:grpSpPr>
      <p:grpSp>
        <p:nvGrpSpPr>
          <p:cNvPr id="337" name="Google Shape;337;p38"/>
          <p:cNvGrpSpPr/>
          <p:nvPr/>
        </p:nvGrpSpPr>
        <p:grpSpPr>
          <a:xfrm>
            <a:off x="38" y="-251086"/>
            <a:ext cx="9143922" cy="841249"/>
            <a:chOff x="0" y="-57150"/>
            <a:chExt cx="6128839" cy="1803900"/>
          </a:xfrm>
        </p:grpSpPr>
        <p:sp>
          <p:nvSpPr>
            <p:cNvPr id="338" name="Google Shape;338;p38"/>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39" name="Google Shape;339;p38"/>
            <p:cNvSpPr txBox="1"/>
            <p:nvPr/>
          </p:nvSpPr>
          <p:spPr>
            <a:xfrm>
              <a:off x="0" y="-57150"/>
              <a:ext cx="6128700" cy="18039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40" name="Google Shape;340;p38"/>
          <p:cNvSpPr txBox="1"/>
          <p:nvPr/>
        </p:nvSpPr>
        <p:spPr>
          <a:xfrm>
            <a:off x="-201150" y="12957"/>
            <a:ext cx="9866100" cy="5850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3800"/>
              <a:buFont typeface="Arial"/>
              <a:buNone/>
            </a:pPr>
            <a:r>
              <a:rPr b="0" i="0" lang="en-GB" sz="3800" u="none" cap="none" strike="noStrike">
                <a:solidFill>
                  <a:srgbClr val="3A3E39"/>
                </a:solidFill>
                <a:latin typeface="Playfair Display"/>
                <a:ea typeface="Playfair Display"/>
                <a:cs typeface="Playfair Display"/>
                <a:sym typeface="Playfair Display"/>
              </a:rPr>
              <a:t> Balancing the scales</a:t>
            </a:r>
            <a:endParaRPr b="0" i="0" sz="3800" u="none" cap="none" strike="noStrike">
              <a:solidFill>
                <a:srgbClr val="000000"/>
              </a:solidFill>
              <a:latin typeface="Playfair Display"/>
              <a:ea typeface="Playfair Display"/>
              <a:cs typeface="Playfair Display"/>
              <a:sym typeface="Playfair Display"/>
            </a:endParaRPr>
          </a:p>
        </p:txBody>
      </p:sp>
      <p:pic>
        <p:nvPicPr>
          <p:cNvPr id="341" name="Google Shape;341;p38"/>
          <p:cNvPicPr preferRelativeResize="0"/>
          <p:nvPr/>
        </p:nvPicPr>
        <p:blipFill rotWithShape="1">
          <a:blip r:embed="rId3">
            <a:alphaModFix/>
          </a:blip>
          <a:srcRect b="0" l="0" r="0" t="0"/>
          <a:stretch/>
        </p:blipFill>
        <p:spPr>
          <a:xfrm>
            <a:off x="-100556" y="624908"/>
            <a:ext cx="9345113" cy="45185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45" name="Shape 345"/>
        <p:cNvGrpSpPr/>
        <p:nvPr/>
      </p:nvGrpSpPr>
      <p:grpSpPr>
        <a:xfrm>
          <a:off x="0" y="0"/>
          <a:ext cx="0" cy="0"/>
          <a:chOff x="0" y="0"/>
          <a:chExt cx="0" cy="0"/>
        </a:xfrm>
      </p:grpSpPr>
      <p:grpSp>
        <p:nvGrpSpPr>
          <p:cNvPr id="346" name="Google Shape;346;p39"/>
          <p:cNvGrpSpPr/>
          <p:nvPr/>
        </p:nvGrpSpPr>
        <p:grpSpPr>
          <a:xfrm>
            <a:off x="38" y="-119065"/>
            <a:ext cx="9144228" cy="1105430"/>
            <a:chOff x="0" y="-57150"/>
            <a:chExt cx="6128839" cy="1803900"/>
          </a:xfrm>
        </p:grpSpPr>
        <p:sp>
          <p:nvSpPr>
            <p:cNvPr id="347" name="Google Shape;347;p39"/>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48" name="Google Shape;348;p39"/>
            <p:cNvSpPr txBox="1"/>
            <p:nvPr/>
          </p:nvSpPr>
          <p:spPr>
            <a:xfrm>
              <a:off x="0" y="-57150"/>
              <a:ext cx="6128700" cy="18039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49" name="Google Shape;349;p39"/>
          <p:cNvSpPr txBox="1"/>
          <p:nvPr/>
        </p:nvSpPr>
        <p:spPr>
          <a:xfrm>
            <a:off x="1038750" y="48825"/>
            <a:ext cx="7066500" cy="7695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5000"/>
              <a:buFont typeface="Arial"/>
              <a:buNone/>
            </a:pPr>
            <a:r>
              <a:rPr b="0" i="0" lang="en-GB" sz="5000" u="none" cap="none" strike="noStrike">
                <a:solidFill>
                  <a:srgbClr val="3A3E39"/>
                </a:solidFill>
                <a:latin typeface="Playfair Display"/>
                <a:ea typeface="Playfair Display"/>
                <a:cs typeface="Playfair Display"/>
                <a:sym typeface="Playfair Display"/>
              </a:rPr>
              <a:t>Initial Model Creation</a:t>
            </a:r>
            <a:endParaRPr b="0" i="0" sz="700" u="none" cap="none" strike="noStrike">
              <a:solidFill>
                <a:srgbClr val="000000"/>
              </a:solidFill>
              <a:latin typeface="Playfair Display"/>
              <a:ea typeface="Playfair Display"/>
              <a:cs typeface="Playfair Display"/>
              <a:sym typeface="Playfair Display"/>
            </a:endParaRPr>
          </a:p>
        </p:txBody>
      </p:sp>
      <p:grpSp>
        <p:nvGrpSpPr>
          <p:cNvPr id="350" name="Google Shape;350;p39"/>
          <p:cNvGrpSpPr/>
          <p:nvPr/>
        </p:nvGrpSpPr>
        <p:grpSpPr>
          <a:xfrm>
            <a:off x="1805771" y="1174246"/>
            <a:ext cx="5532454" cy="812559"/>
            <a:chOff x="733843" y="2781041"/>
            <a:chExt cx="11064907" cy="1625117"/>
          </a:xfrm>
        </p:grpSpPr>
        <p:sp>
          <p:nvSpPr>
            <p:cNvPr id="351" name="Google Shape;351;p39"/>
            <p:cNvSpPr/>
            <p:nvPr/>
          </p:nvSpPr>
          <p:spPr>
            <a:xfrm>
              <a:off x="733843" y="2781041"/>
              <a:ext cx="6003654" cy="1625117"/>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352" name="Google Shape;352;p39"/>
            <p:cNvSpPr txBox="1"/>
            <p:nvPr/>
          </p:nvSpPr>
          <p:spPr>
            <a:xfrm>
              <a:off x="1406595" y="3193403"/>
              <a:ext cx="4657500" cy="800400"/>
            </a:xfrm>
            <a:prstGeom prst="rect">
              <a:avLst/>
            </a:prstGeom>
            <a:noFill/>
            <a:ln>
              <a:noFill/>
            </a:ln>
          </p:spPr>
          <p:txBody>
            <a:bodyPr anchorCtr="0" anchor="t" bIns="45725" lIns="45725" spcFirstLastPara="1" rIns="45725" wrap="square" tIns="45725">
              <a:spAutoFit/>
            </a:bodyPr>
            <a:lstStyle/>
            <a:p>
              <a:pPr indent="0" lvl="0" marL="0" marR="0" rtl="0" algn="ctr">
                <a:lnSpc>
                  <a:spcPct val="130000"/>
                </a:lnSpc>
                <a:spcBef>
                  <a:spcPts val="0"/>
                </a:spcBef>
                <a:spcAft>
                  <a:spcPts val="0"/>
                </a:spcAft>
                <a:buClr>
                  <a:srgbClr val="000000"/>
                </a:buClr>
                <a:buSzPts val="2000"/>
                <a:buFont typeface="Arial"/>
                <a:buNone/>
              </a:pPr>
              <a:r>
                <a:rPr b="0" i="0" lang="en-GB" sz="2000" u="none" cap="none" strike="noStrike">
                  <a:solidFill>
                    <a:schemeClr val="accent2"/>
                  </a:solidFill>
                  <a:latin typeface="Playfair Display"/>
                  <a:ea typeface="Playfair Display"/>
                  <a:cs typeface="Playfair Display"/>
                  <a:sym typeface="Playfair Display"/>
                </a:rPr>
                <a:t>Logistic Regression</a:t>
              </a:r>
              <a:endParaRPr b="0" i="0" sz="2000" u="none" cap="none" strike="noStrike">
                <a:solidFill>
                  <a:schemeClr val="accent2"/>
                </a:solidFill>
                <a:latin typeface="Playfair Display"/>
                <a:ea typeface="Playfair Display"/>
                <a:cs typeface="Playfair Display"/>
                <a:sym typeface="Playfair Display"/>
              </a:endParaRPr>
            </a:p>
          </p:txBody>
        </p:sp>
        <p:sp>
          <p:nvSpPr>
            <p:cNvPr id="353" name="Google Shape;353;p39"/>
            <p:cNvSpPr txBox="1"/>
            <p:nvPr/>
          </p:nvSpPr>
          <p:spPr>
            <a:xfrm>
              <a:off x="7057550" y="3231950"/>
              <a:ext cx="4741200" cy="7389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800"/>
                <a:buFont typeface="Arial"/>
                <a:buNone/>
              </a:pPr>
              <a:r>
                <a:rPr b="0" i="0" lang="en-GB" sz="1800" u="none" cap="none" strike="noStrike">
                  <a:solidFill>
                    <a:schemeClr val="dk1"/>
                  </a:solidFill>
                  <a:latin typeface="Playfair Display"/>
                  <a:ea typeface="Playfair Display"/>
                  <a:cs typeface="Playfair Display"/>
                  <a:sym typeface="Playfair Display"/>
                </a:rPr>
                <a:t>Accuracy: </a:t>
              </a:r>
              <a:r>
                <a:rPr lang="en-GB" sz="1800">
                  <a:solidFill>
                    <a:schemeClr val="dk1"/>
                  </a:solidFill>
                  <a:latin typeface="Playfair Display"/>
                  <a:ea typeface="Playfair Display"/>
                  <a:cs typeface="Playfair Display"/>
                  <a:sym typeface="Playfair Display"/>
                </a:rPr>
                <a:t>52.8</a:t>
              </a:r>
              <a:r>
                <a:rPr b="0" i="0" lang="en-GB" sz="1800" u="none" cap="none" strike="noStrike">
                  <a:solidFill>
                    <a:schemeClr val="dk1"/>
                  </a:solidFill>
                  <a:latin typeface="Playfair Display"/>
                  <a:ea typeface="Playfair Display"/>
                  <a:cs typeface="Playfair Display"/>
                  <a:sym typeface="Playfair Display"/>
                </a:rPr>
                <a:t>%</a:t>
              </a:r>
              <a:endParaRPr b="0" i="0" sz="1800" u="none" cap="none" strike="noStrike">
                <a:solidFill>
                  <a:schemeClr val="dk1"/>
                </a:solidFill>
                <a:latin typeface="Playfair Display"/>
                <a:ea typeface="Playfair Display"/>
                <a:cs typeface="Playfair Display"/>
                <a:sym typeface="Playfair Display"/>
              </a:endParaRPr>
            </a:p>
          </p:txBody>
        </p:sp>
      </p:grpSp>
      <p:sp>
        <p:nvSpPr>
          <p:cNvPr id="354" name="Google Shape;354;p39"/>
          <p:cNvSpPr txBox="1"/>
          <p:nvPr/>
        </p:nvSpPr>
        <p:spPr>
          <a:xfrm>
            <a:off x="3114194" y="2044125"/>
            <a:ext cx="2295300" cy="33249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rPr b="1" i="0" lang="en-GB" sz="1500" u="none" cap="none" strike="noStrike">
                <a:solidFill>
                  <a:schemeClr val="dk1"/>
                </a:solidFill>
                <a:latin typeface="Proxima Nova"/>
                <a:ea typeface="Proxima Nova"/>
                <a:cs typeface="Proxima Nova"/>
                <a:sym typeface="Proxima Nova"/>
              </a:rPr>
              <a:t>Threshold &gt;= 0.1:</a:t>
            </a:r>
            <a:endParaRPr b="1"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chemeClr val="dk1"/>
              </a:buClr>
              <a:buSzPts val="600"/>
              <a:buFont typeface="Arial"/>
              <a:buNone/>
            </a:pPr>
            <a:r>
              <a:rPr b="0" i="0" lang="en-GB" sz="1500" u="none" cap="none" strike="noStrike">
                <a:solidFill>
                  <a:schemeClr val="dk1"/>
                </a:solidFill>
                <a:latin typeface="Proxima Nova"/>
                <a:ea typeface="Proxima Nova"/>
                <a:cs typeface="Proxima Nova"/>
                <a:sym typeface="Proxima Nova"/>
              </a:rPr>
              <a:t>Department Not Provided (0.33)</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chemeClr val="dk1"/>
              </a:buClr>
              <a:buSzPts val="600"/>
              <a:buFont typeface="Arial"/>
              <a:buNone/>
            </a:pPr>
            <a:r>
              <a:rPr b="0" i="0" lang="en-GB" sz="1500" u="none" cap="none" strike="noStrike">
                <a:solidFill>
                  <a:schemeClr val="dk1"/>
                </a:solidFill>
                <a:latin typeface="Proxima Nova"/>
                <a:ea typeface="Proxima Nova"/>
                <a:cs typeface="Proxima Nova"/>
                <a:sym typeface="Proxima Nova"/>
              </a:rPr>
              <a:t>Job Description Length (0.240)</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chemeClr val="dk1"/>
              </a:buClr>
              <a:buSzPts val="600"/>
              <a:buFont typeface="Arial"/>
              <a:buNone/>
            </a:pPr>
            <a:r>
              <a:rPr b="0" i="0" lang="en-GB" sz="1500" u="none" cap="none" strike="noStrike">
                <a:solidFill>
                  <a:schemeClr val="dk1"/>
                </a:solidFill>
                <a:latin typeface="Proxima Nova"/>
                <a:ea typeface="Proxima Nova"/>
                <a:cs typeface="Proxima Nova"/>
                <a:sym typeface="Proxima Nova"/>
              </a:rPr>
              <a:t>Employment (0.31)</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chemeClr val="dk1"/>
              </a:buClr>
              <a:buSzPts val="600"/>
              <a:buFont typeface="Arial"/>
              <a:buNone/>
            </a:pPr>
            <a:r>
              <a:rPr b="0" i="0" lang="en-GB" sz="1500" u="none" cap="none" strike="noStrike">
                <a:solidFill>
                  <a:schemeClr val="dk1"/>
                </a:solidFill>
                <a:latin typeface="Proxima Nova"/>
                <a:ea typeface="Proxima Nova"/>
                <a:cs typeface="Proxima Nova"/>
                <a:sym typeface="Proxima Nova"/>
              </a:rPr>
              <a:t>Education (0.15)</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Industry Not Provided (0.219)</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t/>
            </a:r>
            <a:endParaRPr sz="1500">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t/>
            </a:r>
            <a:endParaRPr sz="1500">
              <a:solidFill>
                <a:schemeClr val="dk1"/>
              </a:solidFill>
              <a:latin typeface="Proxima Nova"/>
              <a:ea typeface="Proxima Nova"/>
              <a:cs typeface="Proxima Nova"/>
              <a:sym typeface="Proxima Nova"/>
            </a:endParaRPr>
          </a:p>
        </p:txBody>
      </p:sp>
      <p:sp>
        <p:nvSpPr>
          <p:cNvPr id="355" name="Google Shape;355;p39"/>
          <p:cNvSpPr txBox="1"/>
          <p:nvPr/>
        </p:nvSpPr>
        <p:spPr>
          <a:xfrm>
            <a:off x="6027113" y="1986800"/>
            <a:ext cx="3117000" cy="29268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400"/>
              <a:buFont typeface="Arial"/>
              <a:buNone/>
            </a:pPr>
            <a:r>
              <a:rPr b="1" i="0" lang="en-GB" sz="1400" u="none" cap="none" strike="noStrike">
                <a:solidFill>
                  <a:schemeClr val="dk1"/>
                </a:solidFill>
                <a:latin typeface="Proxima Nova"/>
                <a:ea typeface="Proxima Nova"/>
                <a:cs typeface="Proxima Nova"/>
                <a:sym typeface="Proxima Nova"/>
              </a:rPr>
              <a:t>T</a:t>
            </a:r>
            <a:r>
              <a:rPr b="1" i="0" lang="en-GB" sz="1500" u="none" cap="none" strike="noStrike">
                <a:solidFill>
                  <a:schemeClr val="dk1"/>
                </a:solidFill>
                <a:latin typeface="Proxima Nova"/>
                <a:ea typeface="Proxima Nova"/>
                <a:cs typeface="Proxima Nova"/>
                <a:sym typeface="Proxima Nova"/>
              </a:rPr>
              <a:t>hreshold &gt;= 0.05:</a:t>
            </a:r>
            <a:endParaRPr b="1"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Department Engineering (0.07)</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Department Not Provided (0.33)</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Job Description Length (0.24)</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Has Company Logo (0.06)</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Has Questions (0.07)</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Employment (0.31)</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Education (0.15)</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Industry Finance (0.06)</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Industry Not Provided (0.22)</a:t>
            </a:r>
            <a:endParaRPr b="0" i="0" sz="1500" u="none" cap="none" strike="noStrike">
              <a:solidFill>
                <a:schemeClr val="dk1"/>
              </a:solidFill>
              <a:latin typeface="Proxima Nova"/>
              <a:ea typeface="Proxima Nova"/>
              <a:cs typeface="Proxima Nova"/>
              <a:sym typeface="Proxima Nova"/>
            </a:endParaRPr>
          </a:p>
        </p:txBody>
      </p:sp>
      <p:sp>
        <p:nvSpPr>
          <p:cNvPr id="356" name="Google Shape;356;p39"/>
          <p:cNvSpPr txBox="1"/>
          <p:nvPr/>
        </p:nvSpPr>
        <p:spPr>
          <a:xfrm>
            <a:off x="512388" y="2082725"/>
            <a:ext cx="1984200" cy="21243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rPr b="1" i="0" lang="en-GB" sz="1500" u="none" cap="none" strike="noStrike">
                <a:solidFill>
                  <a:schemeClr val="dk1"/>
                </a:solidFill>
                <a:latin typeface="Proxima Nova"/>
                <a:ea typeface="Proxima Nova"/>
                <a:cs typeface="Proxima Nova"/>
                <a:sym typeface="Proxima Nova"/>
              </a:rPr>
              <a:t>Threshold &gt;= 0.3:</a:t>
            </a:r>
            <a:endParaRPr b="1"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chemeClr val="dk1"/>
              </a:buClr>
              <a:buSzPts val="600"/>
              <a:buFont typeface="Arial"/>
              <a:buNone/>
            </a:pPr>
            <a:r>
              <a:rPr b="0" i="0" lang="en-GB" sz="1500" u="none" cap="none" strike="noStrike">
                <a:solidFill>
                  <a:schemeClr val="dk1"/>
                </a:solidFill>
                <a:latin typeface="Proxima Nova"/>
                <a:ea typeface="Proxima Nova"/>
                <a:cs typeface="Proxima Nova"/>
                <a:sym typeface="Proxima Nova"/>
              </a:rPr>
              <a:t>Department Not Provided (0.329)</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Employment Encoded (0.314)</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t/>
            </a:r>
            <a:endParaRPr sz="1500">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t/>
            </a:r>
            <a:endParaRPr sz="1500">
              <a:solidFill>
                <a:schemeClr val="dk1"/>
              </a:solidFill>
              <a:latin typeface="Proxima Nova"/>
              <a:ea typeface="Proxima Nova"/>
              <a:cs typeface="Proxima Nova"/>
              <a:sym typeface="Proxima Nova"/>
            </a:endParaRPr>
          </a:p>
        </p:txBody>
      </p:sp>
      <p:sp>
        <p:nvSpPr>
          <p:cNvPr id="357" name="Google Shape;357;p39"/>
          <p:cNvSpPr txBox="1"/>
          <p:nvPr/>
        </p:nvSpPr>
        <p:spPr>
          <a:xfrm>
            <a:off x="50" y="4731375"/>
            <a:ext cx="6619200" cy="700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GB" sz="1500">
                <a:solidFill>
                  <a:schemeClr val="dk1"/>
                </a:solidFill>
                <a:latin typeface="Proxima Nova"/>
                <a:ea typeface="Proxima Nova"/>
                <a:cs typeface="Proxima Nova"/>
                <a:sym typeface="Proxima Nova"/>
              </a:rPr>
              <a:t>After carrying out correlation analysis: </a:t>
            </a:r>
            <a:r>
              <a:rPr b="1" lang="en-GB" sz="1500">
                <a:solidFill>
                  <a:schemeClr val="dk1"/>
                </a:solidFill>
                <a:latin typeface="Proxima Nova"/>
                <a:ea typeface="Proxima Nova"/>
                <a:cs typeface="Proxima Nova"/>
                <a:sym typeface="Proxima Nova"/>
              </a:rPr>
              <a:t>Validation accuracy  </a:t>
            </a:r>
            <a:r>
              <a:rPr b="1" lang="en-GB" sz="1500">
                <a:solidFill>
                  <a:schemeClr val="dk1"/>
                </a:solidFill>
                <a:latin typeface="Proxima Nova"/>
                <a:ea typeface="Proxima Nova"/>
                <a:cs typeface="Proxima Nova"/>
                <a:sym typeface="Proxima Nova"/>
              </a:rPr>
              <a:t>(74.4%)</a:t>
            </a:r>
            <a:endParaRPr b="1" sz="15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61" name="Shape 361"/>
        <p:cNvGrpSpPr/>
        <p:nvPr/>
      </p:nvGrpSpPr>
      <p:grpSpPr>
        <a:xfrm>
          <a:off x="0" y="0"/>
          <a:ext cx="0" cy="0"/>
          <a:chOff x="0" y="0"/>
          <a:chExt cx="0" cy="0"/>
        </a:xfrm>
      </p:grpSpPr>
      <p:grpSp>
        <p:nvGrpSpPr>
          <p:cNvPr id="362" name="Google Shape;362;p40"/>
          <p:cNvGrpSpPr/>
          <p:nvPr/>
        </p:nvGrpSpPr>
        <p:grpSpPr>
          <a:xfrm>
            <a:off x="38" y="-119061"/>
            <a:ext cx="9143922" cy="841249"/>
            <a:chOff x="0" y="-57150"/>
            <a:chExt cx="6128839" cy="1803900"/>
          </a:xfrm>
        </p:grpSpPr>
        <p:sp>
          <p:nvSpPr>
            <p:cNvPr id="363" name="Google Shape;363;p40"/>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64" name="Google Shape;364;p40"/>
            <p:cNvSpPr txBox="1"/>
            <p:nvPr/>
          </p:nvSpPr>
          <p:spPr>
            <a:xfrm>
              <a:off x="0" y="-57150"/>
              <a:ext cx="6128700" cy="18039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65" name="Google Shape;365;p40"/>
          <p:cNvSpPr txBox="1"/>
          <p:nvPr/>
        </p:nvSpPr>
        <p:spPr>
          <a:xfrm>
            <a:off x="-210550" y="145007"/>
            <a:ext cx="9866100" cy="5850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3800"/>
              <a:buFont typeface="Arial"/>
              <a:buNone/>
            </a:pPr>
            <a:r>
              <a:rPr lang="en-GB" sz="3800">
                <a:solidFill>
                  <a:srgbClr val="3A3E39"/>
                </a:solidFill>
                <a:latin typeface="Playfair Display"/>
                <a:ea typeface="Playfair Display"/>
                <a:cs typeface="Playfair Display"/>
                <a:sym typeface="Playfair Display"/>
              </a:rPr>
              <a:t>Multicollinearity</a:t>
            </a:r>
            <a:endParaRPr b="0" i="0" sz="3800" u="none" cap="none" strike="noStrike">
              <a:solidFill>
                <a:srgbClr val="000000"/>
              </a:solidFill>
              <a:latin typeface="Playfair Display"/>
              <a:ea typeface="Playfair Display"/>
              <a:cs typeface="Playfair Display"/>
              <a:sym typeface="Playfair Display"/>
            </a:endParaRPr>
          </a:p>
        </p:txBody>
      </p:sp>
      <p:sp>
        <p:nvSpPr>
          <p:cNvPr id="366" name="Google Shape;366;p40"/>
          <p:cNvSpPr txBox="1"/>
          <p:nvPr/>
        </p:nvSpPr>
        <p:spPr>
          <a:xfrm>
            <a:off x="621913" y="1514838"/>
            <a:ext cx="3735000" cy="3234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t/>
            </a:r>
            <a:endParaRPr b="0" i="0" sz="1500" u="none" cap="none" strike="noStrike">
              <a:solidFill>
                <a:schemeClr val="dk1"/>
              </a:solidFill>
              <a:latin typeface="Proxima Nova"/>
              <a:ea typeface="Proxima Nova"/>
              <a:cs typeface="Proxima Nova"/>
              <a:sym typeface="Proxima Nova"/>
            </a:endParaRPr>
          </a:p>
        </p:txBody>
      </p:sp>
      <p:sp>
        <p:nvSpPr>
          <p:cNvPr id="367" name="Google Shape;367;p40"/>
          <p:cNvSpPr txBox="1"/>
          <p:nvPr/>
        </p:nvSpPr>
        <p:spPr>
          <a:xfrm>
            <a:off x="4956975" y="1514838"/>
            <a:ext cx="3326100" cy="3234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t/>
            </a:r>
            <a:endParaRPr b="0" i="0" sz="1500" u="none" cap="none" strike="noStrike">
              <a:solidFill>
                <a:schemeClr val="dk1"/>
              </a:solidFill>
              <a:latin typeface="Proxima Nova"/>
              <a:ea typeface="Proxima Nova"/>
              <a:cs typeface="Proxima Nova"/>
              <a:sym typeface="Proxima Nova"/>
            </a:endParaRPr>
          </a:p>
        </p:txBody>
      </p:sp>
      <p:sp>
        <p:nvSpPr>
          <p:cNvPr id="368" name="Google Shape;368;p40"/>
          <p:cNvSpPr txBox="1"/>
          <p:nvPr/>
        </p:nvSpPr>
        <p:spPr>
          <a:xfrm>
            <a:off x="71100" y="950925"/>
            <a:ext cx="9001800" cy="10899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800"/>
              <a:buFont typeface="Arial"/>
              <a:buNone/>
            </a:pPr>
            <a:r>
              <a:rPr b="1" i="0" lang="en-GB" sz="1800" u="none" cap="none" strike="noStrike">
                <a:solidFill>
                  <a:schemeClr val="dk1"/>
                </a:solidFill>
                <a:latin typeface="Playfair Display"/>
                <a:ea typeface="Playfair Display"/>
                <a:cs typeface="Playfair Display"/>
                <a:sym typeface="Playfair Display"/>
              </a:rPr>
              <a:t>Unexpected Issue: Multicollinearity</a:t>
            </a:r>
            <a:endParaRPr b="1" i="0" sz="1800" u="none" cap="none" strike="noStrike">
              <a:solidFill>
                <a:schemeClr val="dk1"/>
              </a:solidFill>
              <a:latin typeface="Playfair Display"/>
              <a:ea typeface="Playfair Display"/>
              <a:cs typeface="Playfair Display"/>
              <a:sym typeface="Playfair Display"/>
            </a:endParaRPr>
          </a:p>
          <a:p>
            <a:pPr indent="0" lvl="0" marL="228600" marR="0" rtl="0" algn="l">
              <a:lnSpc>
                <a:spcPct val="130000"/>
              </a:lnSpc>
              <a:spcBef>
                <a:spcPts val="0"/>
              </a:spcBef>
              <a:spcAft>
                <a:spcPts val="0"/>
              </a:spcAft>
              <a:buClr>
                <a:srgbClr val="000000"/>
              </a:buClr>
              <a:buSzPts val="1800"/>
              <a:buFont typeface="Arial"/>
              <a:buNone/>
            </a:pPr>
            <a:r>
              <a:rPr b="1" i="0" lang="en-GB" sz="1800" u="none" cap="none" strike="noStrike">
                <a:solidFill>
                  <a:schemeClr val="dk1"/>
                </a:solidFill>
                <a:latin typeface="Proxima Nova"/>
                <a:ea typeface="Proxima Nova"/>
                <a:cs typeface="Proxima Nova"/>
                <a:sym typeface="Proxima Nova"/>
              </a:rPr>
              <a:t>*</a:t>
            </a:r>
            <a:r>
              <a:rPr b="0" i="0" lang="en-GB" sz="1800" u="none" cap="none" strike="noStrike">
                <a:solidFill>
                  <a:schemeClr val="dk1"/>
                </a:solidFill>
                <a:latin typeface="Proxima Nova"/>
                <a:ea typeface="Proxima Nova"/>
                <a:cs typeface="Proxima Nova"/>
                <a:sym typeface="Proxima Nova"/>
              </a:rPr>
              <a:t> Many columns had similar accuracy scores</a:t>
            </a:r>
            <a:endParaRPr b="0" i="0" sz="1800" u="none" cap="none" strike="noStrike">
              <a:solidFill>
                <a:schemeClr val="dk1"/>
              </a:solidFill>
              <a:latin typeface="Proxima Nova"/>
              <a:ea typeface="Proxima Nova"/>
              <a:cs typeface="Proxima Nova"/>
              <a:sym typeface="Proxima Nova"/>
            </a:endParaRPr>
          </a:p>
          <a:p>
            <a:pPr indent="0" lvl="0" marL="228600" marR="0" rtl="0" algn="l">
              <a:lnSpc>
                <a:spcPct val="130000"/>
              </a:lnSpc>
              <a:spcBef>
                <a:spcPts val="0"/>
              </a:spcBef>
              <a:spcAft>
                <a:spcPts val="0"/>
              </a:spcAft>
              <a:buClr>
                <a:srgbClr val="000000"/>
              </a:buClr>
              <a:buSzPts val="1800"/>
              <a:buFont typeface="Arial"/>
              <a:buNone/>
            </a:pPr>
            <a:r>
              <a:rPr b="0" i="0" lang="en-GB" sz="1800" u="none" cap="none" strike="noStrike">
                <a:solidFill>
                  <a:schemeClr val="dk1"/>
                </a:solidFill>
                <a:latin typeface="Proxima Nova"/>
                <a:ea typeface="Proxima Nova"/>
                <a:cs typeface="Proxima Nova"/>
                <a:sym typeface="Proxima Nova"/>
              </a:rPr>
              <a:t>* Calculated the </a:t>
            </a:r>
            <a:r>
              <a:rPr b="1" i="0" lang="en-GB" sz="1800" u="none" cap="none" strike="noStrike">
                <a:solidFill>
                  <a:schemeClr val="dk1"/>
                </a:solidFill>
                <a:latin typeface="Proxima Nova"/>
                <a:ea typeface="Proxima Nova"/>
                <a:cs typeface="Proxima Nova"/>
                <a:sym typeface="Proxima Nova"/>
              </a:rPr>
              <a:t>Variance Inflation Factor (VIF) </a:t>
            </a:r>
            <a:r>
              <a:rPr b="0" i="0" lang="en-GB" sz="1800" u="none" cap="none" strike="noStrike">
                <a:solidFill>
                  <a:schemeClr val="dk1"/>
                </a:solidFill>
                <a:latin typeface="Proxima Nova"/>
                <a:ea typeface="Proxima Nova"/>
                <a:cs typeface="Proxima Nova"/>
                <a:sym typeface="Proxima Nova"/>
              </a:rPr>
              <a:t>to identify these features</a:t>
            </a:r>
            <a:endParaRPr b="0" i="0" sz="1800" u="none" cap="none" strike="noStrike">
              <a:solidFill>
                <a:schemeClr val="dk1"/>
              </a:solidFill>
              <a:latin typeface="Proxima Nova"/>
              <a:ea typeface="Proxima Nova"/>
              <a:cs typeface="Proxima Nova"/>
              <a:sym typeface="Proxima Nova"/>
            </a:endParaRPr>
          </a:p>
        </p:txBody>
      </p:sp>
      <p:sp>
        <p:nvSpPr>
          <p:cNvPr id="369" name="Google Shape;369;p40"/>
          <p:cNvSpPr txBox="1"/>
          <p:nvPr/>
        </p:nvSpPr>
        <p:spPr>
          <a:xfrm>
            <a:off x="312675" y="2157450"/>
            <a:ext cx="76971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GB" sz="1800">
                <a:solidFill>
                  <a:schemeClr val="dk1"/>
                </a:solidFill>
                <a:latin typeface="Playfair Display"/>
                <a:ea typeface="Playfair Display"/>
                <a:cs typeface="Playfair Display"/>
                <a:sym typeface="Playfair Display"/>
              </a:rPr>
              <a:t>VIF analysis revealed that some features were too similar, causing collinearity in Industry and Department columns.</a:t>
            </a:r>
            <a:endParaRPr sz="1800">
              <a:solidFill>
                <a:schemeClr val="dk1"/>
              </a:solidFill>
            </a:endParaRPr>
          </a:p>
        </p:txBody>
      </p:sp>
      <p:sp>
        <p:nvSpPr>
          <p:cNvPr id="370" name="Google Shape;370;p40"/>
          <p:cNvSpPr txBox="1"/>
          <p:nvPr/>
        </p:nvSpPr>
        <p:spPr>
          <a:xfrm>
            <a:off x="312675" y="3054375"/>
            <a:ext cx="74469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GB" sz="1800">
                <a:solidFill>
                  <a:schemeClr val="dk1"/>
                </a:solidFill>
                <a:latin typeface="Playfair Display"/>
                <a:ea typeface="Playfair Display"/>
                <a:cs typeface="Playfair Display"/>
                <a:sym typeface="Playfair Display"/>
              </a:rPr>
              <a:t>Cause: </a:t>
            </a:r>
            <a:r>
              <a:rPr lang="en-GB" sz="1800">
                <a:solidFill>
                  <a:schemeClr val="dk1"/>
                </a:solidFill>
                <a:latin typeface="Proxima Nova"/>
                <a:ea typeface="Proxima Nova"/>
                <a:cs typeface="Proxima Nova"/>
                <a:sym typeface="Proxima Nova"/>
              </a:rPr>
              <a:t>An extra reference column in one-hot encoding created a </a:t>
            </a:r>
            <a:r>
              <a:rPr b="1" lang="en-GB" sz="1800">
                <a:solidFill>
                  <a:schemeClr val="dk1"/>
                </a:solidFill>
                <a:latin typeface="Proxima Nova"/>
                <a:ea typeface="Proxima Nova"/>
                <a:cs typeface="Proxima Nova"/>
                <a:sym typeface="Proxima Nova"/>
              </a:rPr>
              <a:t>dummy variable trap.</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74" name="Shape 374"/>
        <p:cNvGrpSpPr/>
        <p:nvPr/>
      </p:nvGrpSpPr>
      <p:grpSpPr>
        <a:xfrm>
          <a:off x="0" y="0"/>
          <a:ext cx="0" cy="0"/>
          <a:chOff x="0" y="0"/>
          <a:chExt cx="0" cy="0"/>
        </a:xfrm>
      </p:grpSpPr>
      <p:sp>
        <p:nvSpPr>
          <p:cNvPr id="375" name="Google Shape;375;p41"/>
          <p:cNvSpPr/>
          <p:nvPr/>
        </p:nvSpPr>
        <p:spPr>
          <a:xfrm>
            <a:off x="514350" y="2578454"/>
            <a:ext cx="176808" cy="17680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BDAE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nvGrpSpPr>
          <p:cNvPr id="376" name="Google Shape;376;p41"/>
          <p:cNvGrpSpPr/>
          <p:nvPr/>
        </p:nvGrpSpPr>
        <p:grpSpPr>
          <a:xfrm rot="-5400000">
            <a:off x="-2016720" y="1890891"/>
            <a:ext cx="5143529" cy="1271463"/>
            <a:chOff x="0" y="-57150"/>
            <a:chExt cx="6735894" cy="936621"/>
          </a:xfrm>
        </p:grpSpPr>
        <p:sp>
          <p:nvSpPr>
            <p:cNvPr id="377" name="Google Shape;377;p41"/>
            <p:cNvSpPr/>
            <p:nvPr/>
          </p:nvSpPr>
          <p:spPr>
            <a:xfrm>
              <a:off x="0" y="0"/>
              <a:ext cx="6735894" cy="879471"/>
            </a:xfrm>
            <a:custGeom>
              <a:rect b="b" l="l" r="r" t="t"/>
              <a:pathLst>
                <a:path extrusionOk="0" h="879471" w="6735894">
                  <a:moveTo>
                    <a:pt x="0" y="0"/>
                  </a:moveTo>
                  <a:lnTo>
                    <a:pt x="6735894" y="0"/>
                  </a:lnTo>
                  <a:lnTo>
                    <a:pt x="6735894" y="879471"/>
                  </a:lnTo>
                  <a:lnTo>
                    <a:pt x="0" y="879471"/>
                  </a:lnTo>
                  <a:close/>
                </a:path>
              </a:pathLst>
            </a:custGeom>
            <a:solidFill>
              <a:srgbClr val="BBDAE0"/>
            </a:solidFill>
            <a:ln>
              <a:noFill/>
            </a:ln>
          </p:spPr>
        </p:sp>
        <p:sp>
          <p:nvSpPr>
            <p:cNvPr id="378" name="Google Shape;378;p41"/>
            <p:cNvSpPr txBox="1"/>
            <p:nvPr/>
          </p:nvSpPr>
          <p:spPr>
            <a:xfrm>
              <a:off x="0" y="-57150"/>
              <a:ext cx="6735894" cy="936621"/>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79" name="Google Shape;379;p41"/>
          <p:cNvGrpSpPr/>
          <p:nvPr/>
        </p:nvGrpSpPr>
        <p:grpSpPr>
          <a:xfrm>
            <a:off x="263317" y="870350"/>
            <a:ext cx="678887" cy="692689"/>
            <a:chOff x="0" y="-57150"/>
            <a:chExt cx="712929" cy="725670"/>
          </a:xfrm>
        </p:grpSpPr>
        <p:sp>
          <p:nvSpPr>
            <p:cNvPr id="380" name="Google Shape;380;p41"/>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381" name="Google Shape;381;p41"/>
            <p:cNvSpPr txBox="1"/>
            <p:nvPr/>
          </p:nvSpPr>
          <p:spPr>
            <a:xfrm>
              <a:off x="0" y="-57150"/>
              <a:ext cx="712929" cy="72567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2000"/>
                <a:buFont typeface="Arial"/>
                <a:buNone/>
              </a:pPr>
              <a:r>
                <a:rPr b="1" lang="en-GB" sz="2000">
                  <a:solidFill>
                    <a:schemeClr val="dk1"/>
                  </a:solidFill>
                  <a:latin typeface="Playfair Display"/>
                  <a:ea typeface="Playfair Display"/>
                  <a:cs typeface="Playfair Display"/>
                  <a:sym typeface="Playfair Display"/>
                </a:rPr>
                <a:t>1</a:t>
              </a:r>
              <a:endParaRPr b="1" i="0" sz="2000" u="none" cap="none" strike="noStrike">
                <a:solidFill>
                  <a:schemeClr val="dk1"/>
                </a:solidFill>
                <a:latin typeface="Playfair Display"/>
                <a:ea typeface="Playfair Display"/>
                <a:cs typeface="Playfair Display"/>
                <a:sym typeface="Playfair Display"/>
              </a:endParaRPr>
            </a:p>
          </p:txBody>
        </p:sp>
      </p:grpSp>
      <p:cxnSp>
        <p:nvCxnSpPr>
          <p:cNvPr id="382" name="Google Shape;382;p41"/>
          <p:cNvCxnSpPr/>
          <p:nvPr/>
        </p:nvCxnSpPr>
        <p:spPr>
          <a:xfrm flipH="1" rot="10800000">
            <a:off x="94475" y="787325"/>
            <a:ext cx="4345800" cy="10500"/>
          </a:xfrm>
          <a:prstGeom prst="straightConnector1">
            <a:avLst/>
          </a:prstGeom>
          <a:noFill/>
          <a:ln cap="flat" cmpd="sng" w="19050">
            <a:solidFill>
              <a:srgbClr val="157E90"/>
            </a:solidFill>
            <a:prstDash val="solid"/>
            <a:round/>
            <a:headEnd len="sm" w="sm" type="none"/>
            <a:tailEnd len="sm" w="sm" type="none"/>
          </a:ln>
        </p:spPr>
      </p:cxnSp>
      <p:grpSp>
        <p:nvGrpSpPr>
          <p:cNvPr id="383" name="Google Shape;383;p41"/>
          <p:cNvGrpSpPr/>
          <p:nvPr/>
        </p:nvGrpSpPr>
        <p:grpSpPr>
          <a:xfrm>
            <a:off x="7970539" y="4438387"/>
            <a:ext cx="737799" cy="381526"/>
            <a:chOff x="0" y="0"/>
            <a:chExt cx="1571802" cy="812800"/>
          </a:xfrm>
        </p:grpSpPr>
        <p:sp>
          <p:nvSpPr>
            <p:cNvPr id="384" name="Google Shape;384;p41"/>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385" name="Google Shape;385;p41"/>
            <p:cNvSpPr txBox="1"/>
            <p:nvPr/>
          </p:nvSpPr>
          <p:spPr>
            <a:xfrm>
              <a:off x="0" y="165100"/>
              <a:ext cx="1470202" cy="4445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86" name="Google Shape;386;p41"/>
          <p:cNvSpPr txBox="1"/>
          <p:nvPr/>
        </p:nvSpPr>
        <p:spPr>
          <a:xfrm>
            <a:off x="94475" y="22100"/>
            <a:ext cx="81153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lang="en-GB" sz="4500">
                <a:solidFill>
                  <a:srgbClr val="3A3E39"/>
                </a:solidFill>
                <a:latin typeface="Playfair Display"/>
                <a:ea typeface="Playfair Display"/>
                <a:cs typeface="Playfair Display"/>
                <a:sym typeface="Playfair Display"/>
              </a:rPr>
              <a:t>Logistic Regression</a:t>
            </a:r>
            <a:endParaRPr b="0" i="0" sz="700" u="none" cap="none" strike="noStrike">
              <a:solidFill>
                <a:srgbClr val="000000"/>
              </a:solidFill>
              <a:latin typeface="Playfair Display"/>
              <a:ea typeface="Playfair Display"/>
              <a:cs typeface="Playfair Display"/>
              <a:sym typeface="Playfair Display"/>
            </a:endParaRPr>
          </a:p>
        </p:txBody>
      </p:sp>
      <p:sp>
        <p:nvSpPr>
          <p:cNvPr id="387" name="Google Shape;387;p41"/>
          <p:cNvSpPr txBox="1"/>
          <p:nvPr/>
        </p:nvSpPr>
        <p:spPr>
          <a:xfrm>
            <a:off x="1296799" y="913463"/>
            <a:ext cx="9144000" cy="73125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1300"/>
              <a:buFont typeface="Arial"/>
              <a:buNone/>
            </a:pPr>
            <a:r>
              <a:rPr b="0" i="0" lang="en-GB" sz="1300" u="none" cap="none" strike="noStrike">
                <a:solidFill>
                  <a:schemeClr val="dk1"/>
                </a:solidFill>
                <a:latin typeface="Playfair Display"/>
                <a:ea typeface="Playfair Display"/>
                <a:cs typeface="Playfair Display"/>
                <a:sym typeface="Playfair Display"/>
              </a:rPr>
              <a:t>Balance Data Sets:</a:t>
            </a:r>
            <a:endParaRPr b="0" i="0" sz="1300" u="none" cap="none" strike="noStrike">
              <a:solidFill>
                <a:schemeClr val="dk1"/>
              </a:solidFill>
              <a:latin typeface="Playfair Display"/>
              <a:ea typeface="Playfair Display"/>
              <a:cs typeface="Playfair Display"/>
              <a:sym typeface="Playfair Display"/>
            </a:endParaRPr>
          </a:p>
          <a:p>
            <a:pPr indent="-196850" lvl="0" marL="228600" marR="0" rtl="0" algn="l">
              <a:lnSpc>
                <a:spcPct val="140016"/>
              </a:lnSpc>
              <a:spcBef>
                <a:spcPts val="0"/>
              </a:spcBef>
              <a:spcAft>
                <a:spcPts val="0"/>
              </a:spcAft>
              <a:buClr>
                <a:schemeClr val="dk1"/>
              </a:buClr>
              <a:buSzPts val="1300"/>
              <a:buFont typeface="Proxima Nova"/>
              <a:buChar char="-"/>
            </a:pPr>
            <a:r>
              <a:rPr b="0" i="0" lang="en-GB" sz="1300" u="none" cap="none" strike="noStrike">
                <a:solidFill>
                  <a:schemeClr val="dk1"/>
                </a:solidFill>
                <a:latin typeface="Proxima Nova"/>
                <a:ea typeface="Proxima Nova"/>
                <a:cs typeface="Proxima Nova"/>
                <a:sym typeface="Proxima Nova"/>
              </a:rPr>
              <a:t>50% Accuracy for Model Prediction</a:t>
            </a:r>
            <a:endParaRPr b="0" i="0" sz="1300" u="none" cap="none" strike="noStrike">
              <a:solidFill>
                <a:schemeClr val="dk1"/>
              </a:solidFill>
              <a:latin typeface="Proxima Nova"/>
              <a:ea typeface="Proxima Nova"/>
              <a:cs typeface="Proxima Nova"/>
              <a:sym typeface="Proxima Nova"/>
            </a:endParaRPr>
          </a:p>
          <a:p>
            <a:pPr indent="-196850" lvl="0" marL="228600" marR="0" rtl="0" algn="l">
              <a:lnSpc>
                <a:spcPct val="140016"/>
              </a:lnSpc>
              <a:spcBef>
                <a:spcPts val="0"/>
              </a:spcBef>
              <a:spcAft>
                <a:spcPts val="0"/>
              </a:spcAft>
              <a:buClr>
                <a:schemeClr val="dk1"/>
              </a:buClr>
              <a:buSzPts val="1300"/>
              <a:buFont typeface="Proxima Nova"/>
              <a:buChar char="-"/>
            </a:pPr>
            <a:r>
              <a:rPr b="0" i="0" lang="en-GB" sz="1300" u="none" cap="none" strike="noStrike">
                <a:solidFill>
                  <a:schemeClr val="dk1"/>
                </a:solidFill>
                <a:latin typeface="Proxima Nova"/>
                <a:ea typeface="Proxima Nova"/>
                <a:cs typeface="Proxima Nova"/>
                <a:sym typeface="Proxima Nova"/>
              </a:rPr>
              <a:t>Similar Accuracy Score</a:t>
            </a:r>
            <a:endParaRPr b="0" i="0" sz="1300" u="none" cap="none" strike="noStrike">
              <a:solidFill>
                <a:schemeClr val="dk1"/>
              </a:solidFill>
              <a:latin typeface="Proxima Nova"/>
              <a:ea typeface="Proxima Nova"/>
              <a:cs typeface="Proxima Nova"/>
              <a:sym typeface="Proxima Nova"/>
            </a:endParaRPr>
          </a:p>
        </p:txBody>
      </p:sp>
      <p:sp>
        <p:nvSpPr>
          <p:cNvPr id="388" name="Google Shape;388;p41"/>
          <p:cNvSpPr txBox="1"/>
          <p:nvPr/>
        </p:nvSpPr>
        <p:spPr>
          <a:xfrm>
            <a:off x="399791" y="3259657"/>
            <a:ext cx="310500" cy="2385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Clr>
                <a:srgbClr val="000000"/>
              </a:buClr>
              <a:buSzPts val="1500"/>
              <a:buFont typeface="Arial"/>
              <a:buNone/>
            </a:pPr>
            <a:r>
              <a:rPr b="0" i="0" lang="en-GB" sz="1500" u="none" cap="none" strike="noStrike">
                <a:solidFill>
                  <a:srgbClr val="3A3E39"/>
                </a:solidFill>
                <a:latin typeface="Playfair Display"/>
                <a:ea typeface="Playfair Display"/>
                <a:cs typeface="Playfair Display"/>
                <a:sym typeface="Playfair Display"/>
              </a:rPr>
              <a:t>V3</a:t>
            </a:r>
            <a:endParaRPr b="0" i="0" sz="700" u="none" cap="none" strike="noStrike">
              <a:solidFill>
                <a:srgbClr val="000000"/>
              </a:solidFill>
              <a:latin typeface="Playfair Display"/>
              <a:ea typeface="Playfair Display"/>
              <a:cs typeface="Playfair Display"/>
              <a:sym typeface="Playfair Display"/>
            </a:endParaRPr>
          </a:p>
        </p:txBody>
      </p:sp>
      <p:grpSp>
        <p:nvGrpSpPr>
          <p:cNvPr id="389" name="Google Shape;389;p41"/>
          <p:cNvGrpSpPr/>
          <p:nvPr/>
        </p:nvGrpSpPr>
        <p:grpSpPr>
          <a:xfrm>
            <a:off x="263317" y="1937895"/>
            <a:ext cx="678887" cy="692717"/>
            <a:chOff x="0" y="-57150"/>
            <a:chExt cx="712929" cy="725700"/>
          </a:xfrm>
        </p:grpSpPr>
        <p:sp>
          <p:nvSpPr>
            <p:cNvPr id="390" name="Google Shape;390;p41"/>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391" name="Google Shape;391;p41"/>
            <p:cNvSpPr txBox="1"/>
            <p:nvPr/>
          </p:nvSpPr>
          <p:spPr>
            <a:xfrm>
              <a:off x="0" y="-57150"/>
              <a:ext cx="712800" cy="7257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2000"/>
                <a:buFont typeface="Arial"/>
                <a:buNone/>
              </a:pPr>
              <a:r>
                <a:rPr b="1" lang="en-GB" sz="2000">
                  <a:solidFill>
                    <a:schemeClr val="dk1"/>
                  </a:solidFill>
                  <a:latin typeface="Playfair Display"/>
                  <a:ea typeface="Playfair Display"/>
                  <a:cs typeface="Playfair Display"/>
                  <a:sym typeface="Playfair Display"/>
                </a:rPr>
                <a:t>2</a:t>
              </a:r>
              <a:endParaRPr b="1" i="0" sz="2000" u="none" cap="none" strike="noStrike">
                <a:solidFill>
                  <a:schemeClr val="dk1"/>
                </a:solidFill>
                <a:latin typeface="Playfair Display"/>
                <a:ea typeface="Playfair Display"/>
                <a:cs typeface="Playfair Display"/>
                <a:sym typeface="Playfair Display"/>
              </a:endParaRPr>
            </a:p>
          </p:txBody>
        </p:sp>
      </p:grpSp>
      <p:grpSp>
        <p:nvGrpSpPr>
          <p:cNvPr id="392" name="Google Shape;392;p41"/>
          <p:cNvGrpSpPr/>
          <p:nvPr/>
        </p:nvGrpSpPr>
        <p:grpSpPr>
          <a:xfrm>
            <a:off x="263317" y="3032545"/>
            <a:ext cx="678887" cy="692717"/>
            <a:chOff x="0" y="-57150"/>
            <a:chExt cx="712929" cy="725700"/>
          </a:xfrm>
        </p:grpSpPr>
        <p:sp>
          <p:nvSpPr>
            <p:cNvPr id="393" name="Google Shape;393;p41"/>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394" name="Google Shape;394;p41"/>
            <p:cNvSpPr txBox="1"/>
            <p:nvPr/>
          </p:nvSpPr>
          <p:spPr>
            <a:xfrm>
              <a:off x="0" y="-57150"/>
              <a:ext cx="712800" cy="7257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2000"/>
                <a:buFont typeface="Arial"/>
                <a:buNone/>
              </a:pPr>
              <a:r>
                <a:rPr b="1" lang="en-GB" sz="2000">
                  <a:solidFill>
                    <a:schemeClr val="dk1"/>
                  </a:solidFill>
                  <a:latin typeface="Playfair Display"/>
                  <a:ea typeface="Playfair Display"/>
                  <a:cs typeface="Playfair Display"/>
                  <a:sym typeface="Playfair Display"/>
                </a:rPr>
                <a:t>3</a:t>
              </a:r>
              <a:endParaRPr b="1" i="0" sz="2000" u="none" cap="none" strike="noStrike">
                <a:solidFill>
                  <a:schemeClr val="dk1"/>
                </a:solidFill>
                <a:latin typeface="Playfair Display"/>
                <a:ea typeface="Playfair Display"/>
                <a:cs typeface="Playfair Display"/>
                <a:sym typeface="Playfair Display"/>
              </a:endParaRPr>
            </a:p>
          </p:txBody>
        </p:sp>
      </p:grpSp>
      <p:grpSp>
        <p:nvGrpSpPr>
          <p:cNvPr id="395" name="Google Shape;395;p41"/>
          <p:cNvGrpSpPr/>
          <p:nvPr/>
        </p:nvGrpSpPr>
        <p:grpSpPr>
          <a:xfrm>
            <a:off x="263317" y="4127201"/>
            <a:ext cx="678887" cy="692717"/>
            <a:chOff x="0" y="-57150"/>
            <a:chExt cx="712929" cy="725700"/>
          </a:xfrm>
        </p:grpSpPr>
        <p:sp>
          <p:nvSpPr>
            <p:cNvPr id="396" name="Google Shape;396;p41"/>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397" name="Google Shape;397;p41"/>
            <p:cNvSpPr txBox="1"/>
            <p:nvPr/>
          </p:nvSpPr>
          <p:spPr>
            <a:xfrm>
              <a:off x="0" y="-57150"/>
              <a:ext cx="712800" cy="7257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2000"/>
                <a:buFont typeface="Arial"/>
                <a:buNone/>
              </a:pPr>
              <a:r>
                <a:rPr b="1" lang="en-GB" sz="2000">
                  <a:solidFill>
                    <a:schemeClr val="dk1"/>
                  </a:solidFill>
                  <a:latin typeface="Playfair Display"/>
                  <a:ea typeface="Playfair Display"/>
                  <a:cs typeface="Playfair Display"/>
                  <a:sym typeface="Playfair Display"/>
                </a:rPr>
                <a:t>4</a:t>
              </a:r>
              <a:endParaRPr b="1" i="0" sz="2000" u="none" cap="none" strike="noStrike">
                <a:solidFill>
                  <a:schemeClr val="dk1"/>
                </a:solidFill>
                <a:latin typeface="Playfair Display"/>
                <a:ea typeface="Playfair Display"/>
                <a:cs typeface="Playfair Display"/>
                <a:sym typeface="Playfair Display"/>
              </a:endParaRPr>
            </a:p>
          </p:txBody>
        </p:sp>
      </p:grpSp>
      <p:sp>
        <p:nvSpPr>
          <p:cNvPr id="398" name="Google Shape;398;p41"/>
          <p:cNvSpPr txBox="1"/>
          <p:nvPr/>
        </p:nvSpPr>
        <p:spPr>
          <a:xfrm>
            <a:off x="1296800" y="1976725"/>
            <a:ext cx="6696000" cy="823500"/>
          </a:xfrm>
          <a:prstGeom prst="rect">
            <a:avLst/>
          </a:prstGeom>
          <a:noFill/>
          <a:ln>
            <a:noFill/>
          </a:ln>
        </p:spPr>
        <p:txBody>
          <a:bodyPr anchorCtr="0" anchor="t" bIns="45725" lIns="45725" spcFirstLastPara="1" rIns="45725" wrap="square" tIns="45725">
            <a:spAutoFit/>
          </a:bodyPr>
          <a:lstStyle/>
          <a:p>
            <a:pPr indent="0" lvl="0" marL="0" marR="0" rtl="0" algn="l">
              <a:lnSpc>
                <a:spcPct val="140016"/>
              </a:lnSpc>
              <a:spcBef>
                <a:spcPts val="0"/>
              </a:spcBef>
              <a:spcAft>
                <a:spcPts val="0"/>
              </a:spcAft>
              <a:buClr>
                <a:srgbClr val="000000"/>
              </a:buClr>
              <a:buSzPts val="1300"/>
              <a:buFont typeface="Arial"/>
              <a:buNone/>
            </a:pPr>
            <a:r>
              <a:rPr b="0" i="0" lang="en-GB" sz="1300" u="none" cap="none" strike="noStrike">
                <a:solidFill>
                  <a:schemeClr val="dk1"/>
                </a:solidFill>
                <a:latin typeface="Playfair Display"/>
                <a:ea typeface="Playfair Display"/>
                <a:cs typeface="Playfair Display"/>
                <a:sym typeface="Playfair Display"/>
              </a:rPr>
              <a:t>VIF:</a:t>
            </a:r>
            <a:endParaRPr b="0" i="0" sz="1300" u="none" cap="none" strike="noStrike">
              <a:solidFill>
                <a:schemeClr val="dk1"/>
              </a:solidFill>
              <a:latin typeface="Playfair Display"/>
              <a:ea typeface="Playfair Display"/>
              <a:cs typeface="Playfair Display"/>
              <a:sym typeface="Playfair Display"/>
            </a:endParaRPr>
          </a:p>
          <a:p>
            <a:pPr indent="-196850" lvl="0" marL="228600" marR="0" rtl="0" algn="l">
              <a:lnSpc>
                <a:spcPct val="140016"/>
              </a:lnSpc>
              <a:spcBef>
                <a:spcPts val="0"/>
              </a:spcBef>
              <a:spcAft>
                <a:spcPts val="0"/>
              </a:spcAft>
              <a:buClr>
                <a:schemeClr val="dk1"/>
              </a:buClr>
              <a:buSzPts val="1300"/>
              <a:buFont typeface="Proxima Nova"/>
              <a:buChar char="-"/>
            </a:pPr>
            <a:r>
              <a:rPr b="0" i="0" lang="en-GB" sz="1300" u="none" cap="none" strike="noStrike">
                <a:solidFill>
                  <a:schemeClr val="dk1"/>
                </a:solidFill>
                <a:latin typeface="Proxima Nova"/>
                <a:ea typeface="Proxima Nova"/>
                <a:cs typeface="Proxima Nova"/>
                <a:sym typeface="Proxima Nova"/>
              </a:rPr>
              <a:t>VIF analysis revealed collinearity in Industry and Department due to an extra reference column in one-hot encoding (dummy variable trap).</a:t>
            </a:r>
            <a:endParaRPr b="0" i="0" sz="1300" u="none" cap="none" strike="noStrike">
              <a:solidFill>
                <a:schemeClr val="dk1"/>
              </a:solidFill>
              <a:latin typeface="Proxima Nova"/>
              <a:ea typeface="Proxima Nova"/>
              <a:cs typeface="Proxima Nova"/>
              <a:sym typeface="Proxima Nova"/>
            </a:endParaRPr>
          </a:p>
        </p:txBody>
      </p:sp>
      <p:sp>
        <p:nvSpPr>
          <p:cNvPr id="399" name="Google Shape;399;p41"/>
          <p:cNvSpPr txBox="1"/>
          <p:nvPr/>
        </p:nvSpPr>
        <p:spPr>
          <a:xfrm>
            <a:off x="1359975" y="4062138"/>
            <a:ext cx="7200600" cy="852900"/>
          </a:xfrm>
          <a:prstGeom prst="rect">
            <a:avLst/>
          </a:prstGeom>
          <a:noFill/>
          <a:ln>
            <a:noFill/>
          </a:ln>
        </p:spPr>
        <p:txBody>
          <a:bodyPr anchorCtr="0" anchor="t" bIns="45725" lIns="45725" spcFirstLastPara="1" rIns="45725" wrap="square" tIns="45725">
            <a:spAutoFit/>
          </a:bodyPr>
          <a:lstStyle/>
          <a:p>
            <a:pPr indent="0" lvl="0" marL="0" marR="0" rtl="0" algn="l">
              <a:lnSpc>
                <a:spcPct val="140016"/>
              </a:lnSpc>
              <a:spcBef>
                <a:spcPts val="0"/>
              </a:spcBef>
              <a:spcAft>
                <a:spcPts val="0"/>
              </a:spcAft>
              <a:buClr>
                <a:srgbClr val="000000"/>
              </a:buClr>
              <a:buSzPts val="1300"/>
              <a:buFont typeface="Arial"/>
              <a:buNone/>
            </a:pPr>
            <a:r>
              <a:rPr b="0" i="0" lang="en-GB" sz="1300" u="none" cap="none" strike="noStrike">
                <a:solidFill>
                  <a:schemeClr val="dk1"/>
                </a:solidFill>
                <a:latin typeface="Playfair Display"/>
                <a:ea typeface="Playfair Display"/>
                <a:cs typeface="Playfair Display"/>
                <a:sym typeface="Playfair Display"/>
              </a:rPr>
              <a:t>Removing Highly Correlated Columns:</a:t>
            </a:r>
            <a:endParaRPr b="0" i="0" sz="1300" u="none" cap="none" strike="noStrike">
              <a:solidFill>
                <a:schemeClr val="dk1"/>
              </a:solidFill>
              <a:latin typeface="Playfair Display"/>
              <a:ea typeface="Playfair Display"/>
              <a:cs typeface="Playfair Display"/>
              <a:sym typeface="Playfair Display"/>
            </a:endParaRPr>
          </a:p>
          <a:p>
            <a:pPr indent="-196850" lvl="0" marL="228600" marR="0" rtl="0" algn="l">
              <a:lnSpc>
                <a:spcPct val="140016"/>
              </a:lnSpc>
              <a:spcBef>
                <a:spcPts val="0"/>
              </a:spcBef>
              <a:spcAft>
                <a:spcPts val="0"/>
              </a:spcAft>
              <a:buClr>
                <a:schemeClr val="dk1"/>
              </a:buClr>
              <a:buSzPts val="1300"/>
              <a:buFont typeface="Proxima Nova"/>
              <a:buChar char="-"/>
            </a:pPr>
            <a:r>
              <a:rPr b="0" i="0" lang="en-GB" sz="1300" u="none" cap="none" strike="noStrike">
                <a:solidFill>
                  <a:schemeClr val="dk1"/>
                </a:solidFill>
                <a:latin typeface="Proxima Nova"/>
                <a:ea typeface="Proxima Nova"/>
                <a:cs typeface="Proxima Nova"/>
                <a:sym typeface="Proxima Nova"/>
              </a:rPr>
              <a:t>Eliminated the Standardized </a:t>
            </a:r>
            <a:r>
              <a:rPr lang="en-GB" sz="1300">
                <a:solidFill>
                  <a:schemeClr val="dk1"/>
                </a:solidFill>
                <a:latin typeface="Proxima Nova"/>
                <a:ea typeface="Proxima Nova"/>
                <a:cs typeface="Proxima Nova"/>
                <a:sym typeface="Proxima Nova"/>
              </a:rPr>
              <a:t>Departments</a:t>
            </a:r>
            <a:r>
              <a:rPr b="0" i="0" lang="en-GB" sz="1300" u="none" cap="none" strike="noStrike">
                <a:solidFill>
                  <a:schemeClr val="dk1"/>
                </a:solidFill>
                <a:latin typeface="Proxima Nova"/>
                <a:ea typeface="Proxima Nova"/>
                <a:cs typeface="Proxima Nova"/>
                <a:sym typeface="Proxima Nova"/>
              </a:rPr>
              <a:t> to increase overall accuracy</a:t>
            </a:r>
            <a:endParaRPr b="0" i="0" sz="1300" u="none" cap="none" strike="noStrike">
              <a:solidFill>
                <a:schemeClr val="dk1"/>
              </a:solidFill>
              <a:latin typeface="Proxima Nova"/>
              <a:ea typeface="Proxima Nova"/>
              <a:cs typeface="Proxima Nova"/>
              <a:sym typeface="Proxima Nova"/>
            </a:endParaRPr>
          </a:p>
          <a:p>
            <a:pPr indent="-196850" lvl="0" marL="228600" marR="0" rtl="0" algn="l">
              <a:lnSpc>
                <a:spcPct val="140016"/>
              </a:lnSpc>
              <a:spcBef>
                <a:spcPts val="0"/>
              </a:spcBef>
              <a:spcAft>
                <a:spcPts val="0"/>
              </a:spcAft>
              <a:buClr>
                <a:schemeClr val="dk1"/>
              </a:buClr>
              <a:buSzPts val="1300"/>
              <a:buFont typeface="Proxima Nova"/>
              <a:buChar char="-"/>
            </a:pPr>
            <a:r>
              <a:rPr b="0" i="0" lang="en-GB" sz="1300" u="none" cap="none" strike="noStrike">
                <a:solidFill>
                  <a:schemeClr val="dk1"/>
                </a:solidFill>
                <a:latin typeface="Proxima Nova"/>
                <a:ea typeface="Proxima Nova"/>
                <a:cs typeface="Proxima Nova"/>
                <a:sym typeface="Proxima Nova"/>
              </a:rPr>
              <a:t>Increased overall job posting Accuracy to 7</a:t>
            </a:r>
            <a:r>
              <a:rPr lang="en-GB" sz="1300">
                <a:solidFill>
                  <a:schemeClr val="dk1"/>
                </a:solidFill>
                <a:latin typeface="Proxima Nova"/>
                <a:ea typeface="Proxima Nova"/>
                <a:cs typeface="Proxima Nova"/>
                <a:sym typeface="Proxima Nova"/>
              </a:rPr>
              <a:t>5.3</a:t>
            </a:r>
            <a:r>
              <a:rPr b="0" i="0" lang="en-GB" sz="1300" u="none" cap="none" strike="noStrike">
                <a:solidFill>
                  <a:schemeClr val="dk1"/>
                </a:solidFill>
                <a:latin typeface="Proxima Nova"/>
                <a:ea typeface="Proxima Nova"/>
                <a:cs typeface="Proxima Nova"/>
                <a:sym typeface="Proxima Nova"/>
              </a:rPr>
              <a:t>%</a:t>
            </a:r>
            <a:endParaRPr b="0" i="0" sz="1300" u="none" cap="none" strike="noStrike">
              <a:solidFill>
                <a:schemeClr val="dk1"/>
              </a:solidFill>
              <a:latin typeface="Proxima Nova"/>
              <a:ea typeface="Proxima Nova"/>
              <a:cs typeface="Proxima Nova"/>
              <a:sym typeface="Proxima Nova"/>
            </a:endParaRPr>
          </a:p>
        </p:txBody>
      </p:sp>
      <p:sp>
        <p:nvSpPr>
          <p:cNvPr id="400" name="Google Shape;400;p41"/>
          <p:cNvSpPr txBox="1"/>
          <p:nvPr/>
        </p:nvSpPr>
        <p:spPr>
          <a:xfrm>
            <a:off x="1359970" y="3027919"/>
            <a:ext cx="3972600" cy="702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1200"/>
              <a:buFont typeface="Arial"/>
              <a:buNone/>
            </a:pPr>
            <a:r>
              <a:rPr b="0" i="0" lang="en-GB" sz="1200" u="none" cap="none" strike="noStrike">
                <a:solidFill>
                  <a:schemeClr val="dk1"/>
                </a:solidFill>
                <a:latin typeface="Playfair Display"/>
                <a:ea typeface="Playfair Display"/>
                <a:cs typeface="Playfair Display"/>
                <a:sym typeface="Playfair Display"/>
              </a:rPr>
              <a:t>Utilizing PCA:</a:t>
            </a:r>
            <a:endParaRPr b="0" i="0" sz="1200" u="none" cap="none" strike="noStrike">
              <a:solidFill>
                <a:schemeClr val="dk1"/>
              </a:solidFill>
              <a:latin typeface="Playfair Display"/>
              <a:ea typeface="Playfair Display"/>
              <a:cs typeface="Playfair Display"/>
              <a:sym typeface="Playfair Display"/>
            </a:endParaRPr>
          </a:p>
          <a:p>
            <a:pPr indent="-190500" lvl="0" marL="228600" marR="0" rtl="0" algn="l">
              <a:lnSpc>
                <a:spcPct val="140016"/>
              </a:lnSpc>
              <a:spcBef>
                <a:spcPts val="0"/>
              </a:spcBef>
              <a:spcAft>
                <a:spcPts val="0"/>
              </a:spcAft>
              <a:buClr>
                <a:schemeClr val="dk1"/>
              </a:buClr>
              <a:buSzPts val="1200"/>
              <a:buFont typeface="Proxima Nova"/>
              <a:buChar char="-"/>
            </a:pPr>
            <a:r>
              <a:rPr b="0" i="0" lang="en-GB" sz="1200" u="none" cap="none" strike="noStrike">
                <a:solidFill>
                  <a:schemeClr val="dk1"/>
                </a:solidFill>
                <a:latin typeface="Proxima Nova"/>
                <a:ea typeface="Proxima Nova"/>
                <a:cs typeface="Proxima Nova"/>
                <a:sym typeface="Proxima Nova"/>
              </a:rPr>
              <a:t>Utilizing Principal Components to increase overall model accuracy, but it did</a:t>
            </a:r>
            <a:r>
              <a:rPr lang="en-GB" sz="1200">
                <a:solidFill>
                  <a:schemeClr val="dk1"/>
                </a:solidFill>
                <a:latin typeface="Proxima Nova"/>
                <a:ea typeface="Proxima Nova"/>
                <a:cs typeface="Proxima Nova"/>
                <a:sym typeface="Proxima Nova"/>
              </a:rPr>
              <a:t>n’t help much</a:t>
            </a:r>
            <a:endParaRPr b="0" i="0" sz="12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32" name="Shape 132"/>
        <p:cNvGrpSpPr/>
        <p:nvPr/>
      </p:nvGrpSpPr>
      <p:grpSpPr>
        <a:xfrm>
          <a:off x="0" y="0"/>
          <a:ext cx="0" cy="0"/>
          <a:chOff x="0" y="0"/>
          <a:chExt cx="0" cy="0"/>
        </a:xfrm>
      </p:grpSpPr>
      <p:grpSp>
        <p:nvGrpSpPr>
          <p:cNvPr id="133" name="Google Shape;133;p24"/>
          <p:cNvGrpSpPr/>
          <p:nvPr/>
        </p:nvGrpSpPr>
        <p:grpSpPr>
          <a:xfrm>
            <a:off x="-6314" y="-809065"/>
            <a:ext cx="9156630" cy="2420549"/>
            <a:chOff x="0" y="-57150"/>
            <a:chExt cx="6137357" cy="1622406"/>
          </a:xfrm>
        </p:grpSpPr>
        <p:sp>
          <p:nvSpPr>
            <p:cNvPr id="134" name="Google Shape;134;p24"/>
            <p:cNvSpPr/>
            <p:nvPr/>
          </p:nvSpPr>
          <p:spPr>
            <a:xfrm>
              <a:off x="0" y="0"/>
              <a:ext cx="6137357" cy="1565256"/>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135" name="Google Shape;135;p24"/>
            <p:cNvSpPr txBox="1"/>
            <p:nvPr/>
          </p:nvSpPr>
          <p:spPr>
            <a:xfrm>
              <a:off x="0" y="-57150"/>
              <a:ext cx="6137357" cy="1622406"/>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136" name="Google Shape;136;p24"/>
          <p:cNvPicPr preferRelativeResize="0"/>
          <p:nvPr/>
        </p:nvPicPr>
        <p:blipFill rotWithShape="1">
          <a:blip r:embed="rId3">
            <a:alphaModFix/>
          </a:blip>
          <a:srcRect b="0" l="0" r="0" t="0"/>
          <a:stretch/>
        </p:blipFill>
        <p:spPr>
          <a:xfrm>
            <a:off x="-6312" y="-3583150"/>
            <a:ext cx="10338814" cy="5194643"/>
          </a:xfrm>
          <a:prstGeom prst="rect">
            <a:avLst/>
          </a:prstGeom>
          <a:noFill/>
          <a:ln>
            <a:noFill/>
          </a:ln>
        </p:spPr>
      </p:pic>
      <p:sp>
        <p:nvSpPr>
          <p:cNvPr id="137" name="Google Shape;137;p24"/>
          <p:cNvSpPr txBox="1"/>
          <p:nvPr/>
        </p:nvSpPr>
        <p:spPr>
          <a:xfrm>
            <a:off x="514350" y="519113"/>
            <a:ext cx="825375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b="0" i="0" lang="en-GB" sz="4500" u="none" cap="none" strike="noStrike">
                <a:solidFill>
                  <a:srgbClr val="3A3E39"/>
                </a:solidFill>
                <a:latin typeface="Playfair Display"/>
                <a:ea typeface="Playfair Display"/>
                <a:cs typeface="Playfair Display"/>
                <a:sym typeface="Playfair Display"/>
              </a:rPr>
              <a:t>Our Presentation</a:t>
            </a:r>
            <a:endParaRPr b="0" i="0" sz="700" u="none" cap="none" strike="noStrike">
              <a:solidFill>
                <a:srgbClr val="000000"/>
              </a:solidFill>
              <a:latin typeface="Playfair Display"/>
              <a:ea typeface="Playfair Display"/>
              <a:cs typeface="Playfair Display"/>
              <a:sym typeface="Playfair Display"/>
            </a:endParaRPr>
          </a:p>
        </p:txBody>
      </p:sp>
      <p:cxnSp>
        <p:nvCxnSpPr>
          <p:cNvPr id="138" name="Google Shape;138;p24"/>
          <p:cNvCxnSpPr/>
          <p:nvPr/>
        </p:nvCxnSpPr>
        <p:spPr>
          <a:xfrm>
            <a:off x="514350" y="1209675"/>
            <a:ext cx="1511746" cy="0"/>
          </a:xfrm>
          <a:prstGeom prst="straightConnector1">
            <a:avLst/>
          </a:prstGeom>
          <a:noFill/>
          <a:ln cap="flat" cmpd="sng" w="19050">
            <a:solidFill>
              <a:srgbClr val="157E90"/>
            </a:solidFill>
            <a:prstDash val="solid"/>
            <a:round/>
            <a:headEnd len="sm" w="sm" type="none"/>
            <a:tailEnd len="sm" w="sm" type="none"/>
          </a:ln>
        </p:spPr>
      </p:cxnSp>
      <p:sp>
        <p:nvSpPr>
          <p:cNvPr id="139" name="Google Shape;139;p24"/>
          <p:cNvSpPr txBox="1"/>
          <p:nvPr/>
        </p:nvSpPr>
        <p:spPr>
          <a:xfrm>
            <a:off x="3545245" y="3182838"/>
            <a:ext cx="2053500" cy="269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800"/>
              <a:buFont typeface="Arial"/>
              <a:buNone/>
            </a:pPr>
            <a:r>
              <a:rPr b="0" i="0" lang="en-GB" sz="1800" u="none" cap="none" strike="noStrike">
                <a:solidFill>
                  <a:srgbClr val="000000"/>
                </a:solidFill>
                <a:latin typeface="Playfair Display"/>
                <a:ea typeface="Playfair Display"/>
                <a:cs typeface="Playfair Display"/>
                <a:sym typeface="Playfair Display"/>
              </a:rPr>
              <a:t>Building our Model</a:t>
            </a:r>
            <a:endParaRPr b="0" i="0" sz="700" u="none" cap="none" strike="noStrike">
              <a:solidFill>
                <a:srgbClr val="000000"/>
              </a:solidFill>
              <a:latin typeface="Playfair Display"/>
              <a:ea typeface="Playfair Display"/>
              <a:cs typeface="Playfair Display"/>
              <a:sym typeface="Playfair Display"/>
            </a:endParaRPr>
          </a:p>
        </p:txBody>
      </p:sp>
      <p:sp>
        <p:nvSpPr>
          <p:cNvPr id="140" name="Google Shape;140;p24"/>
          <p:cNvSpPr txBox="1"/>
          <p:nvPr/>
        </p:nvSpPr>
        <p:spPr>
          <a:xfrm>
            <a:off x="1403887" y="3182838"/>
            <a:ext cx="1511700" cy="269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800"/>
              <a:buFont typeface="Arial"/>
              <a:buNone/>
            </a:pPr>
            <a:r>
              <a:rPr b="0" i="0" lang="en-GB" sz="1800" u="none" cap="none" strike="noStrike">
                <a:solidFill>
                  <a:srgbClr val="000000"/>
                </a:solidFill>
                <a:latin typeface="Playfair Display"/>
                <a:ea typeface="Playfair Display"/>
                <a:cs typeface="Playfair Display"/>
                <a:sym typeface="Playfair Display"/>
              </a:rPr>
              <a:t>Data Overview</a:t>
            </a:r>
            <a:endParaRPr b="0" i="0" sz="700" u="none" cap="none" strike="noStrike">
              <a:solidFill>
                <a:srgbClr val="000000"/>
              </a:solidFill>
              <a:latin typeface="Playfair Display"/>
              <a:ea typeface="Playfair Display"/>
              <a:cs typeface="Playfair Display"/>
              <a:sym typeface="Playfair Display"/>
            </a:endParaRPr>
          </a:p>
        </p:txBody>
      </p:sp>
      <p:sp>
        <p:nvSpPr>
          <p:cNvPr id="141" name="Google Shape;141;p24"/>
          <p:cNvSpPr txBox="1"/>
          <p:nvPr/>
        </p:nvSpPr>
        <p:spPr>
          <a:xfrm>
            <a:off x="6157762" y="3182838"/>
            <a:ext cx="1653000" cy="269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800"/>
              <a:buFont typeface="Arial"/>
              <a:buNone/>
            </a:pPr>
            <a:r>
              <a:rPr b="0" i="0" lang="en-GB" sz="1800" u="none" cap="none" strike="noStrike">
                <a:solidFill>
                  <a:srgbClr val="000000"/>
                </a:solidFill>
                <a:latin typeface="Playfair Display"/>
                <a:ea typeface="Playfair Display"/>
                <a:cs typeface="Playfair Display"/>
                <a:sym typeface="Playfair Display"/>
              </a:rPr>
              <a:t>Model Accuracy</a:t>
            </a:r>
            <a:endParaRPr b="0" i="0" sz="700" u="none" cap="none" strike="noStrike">
              <a:solidFill>
                <a:srgbClr val="000000"/>
              </a:solidFill>
              <a:latin typeface="Playfair Display"/>
              <a:ea typeface="Playfair Display"/>
              <a:cs typeface="Playfair Display"/>
              <a:sym typeface="Playfair Display"/>
            </a:endParaRPr>
          </a:p>
        </p:txBody>
      </p:sp>
      <p:grpSp>
        <p:nvGrpSpPr>
          <p:cNvPr id="142" name="Google Shape;142;p24"/>
          <p:cNvGrpSpPr/>
          <p:nvPr/>
        </p:nvGrpSpPr>
        <p:grpSpPr>
          <a:xfrm>
            <a:off x="1643070" y="1956462"/>
            <a:ext cx="1033325" cy="966667"/>
            <a:chOff x="1028689" y="3912924"/>
            <a:chExt cx="2066649" cy="1933334"/>
          </a:xfrm>
        </p:grpSpPr>
        <p:sp>
          <p:nvSpPr>
            <p:cNvPr id="143" name="Google Shape;143;p24"/>
            <p:cNvSpPr/>
            <p:nvPr/>
          </p:nvSpPr>
          <p:spPr>
            <a:xfrm>
              <a:off x="1028689" y="3912924"/>
              <a:ext cx="2066649" cy="1933334"/>
            </a:xfrm>
            <a:custGeom>
              <a:rect b="b" l="l" r="r" t="t"/>
              <a:pathLst>
                <a:path extrusionOk="0" h="647922" w="692600">
                  <a:moveTo>
                    <a:pt x="0" y="0"/>
                  </a:moveTo>
                  <a:lnTo>
                    <a:pt x="692600" y="0"/>
                  </a:lnTo>
                  <a:lnTo>
                    <a:pt x="692600" y="647922"/>
                  </a:lnTo>
                  <a:lnTo>
                    <a:pt x="0" y="647922"/>
                  </a:lnTo>
                  <a:close/>
                </a:path>
              </a:pathLst>
            </a:custGeom>
            <a:solidFill>
              <a:srgbClr val="A9A9A9"/>
            </a:solidFill>
            <a:ln>
              <a:noFill/>
            </a:ln>
          </p:spPr>
        </p:sp>
        <p:sp>
          <p:nvSpPr>
            <p:cNvPr id="144" name="Google Shape;144;p24"/>
            <p:cNvSpPr txBox="1"/>
            <p:nvPr/>
          </p:nvSpPr>
          <p:spPr>
            <a:xfrm>
              <a:off x="1789667" y="4031874"/>
              <a:ext cx="5448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Clr>
                  <a:srgbClr val="000000"/>
                </a:buClr>
                <a:buSzPts val="4500"/>
                <a:buFont typeface="Arial"/>
                <a:buNone/>
              </a:pPr>
              <a:r>
                <a:rPr b="0" i="0" lang="en-GB" sz="4500" u="none" cap="none" strike="noStrike">
                  <a:solidFill>
                    <a:srgbClr val="FFFFFF"/>
                  </a:solidFill>
                  <a:latin typeface="Playfair Display"/>
                  <a:ea typeface="Playfair Display"/>
                  <a:cs typeface="Playfair Display"/>
                  <a:sym typeface="Playfair Display"/>
                </a:rPr>
                <a:t>1</a:t>
              </a:r>
              <a:endParaRPr b="0" i="0" sz="700" u="none" cap="none" strike="noStrike">
                <a:solidFill>
                  <a:srgbClr val="000000"/>
                </a:solidFill>
                <a:latin typeface="Playfair Display"/>
                <a:ea typeface="Playfair Display"/>
                <a:cs typeface="Playfair Display"/>
                <a:sym typeface="Playfair Display"/>
              </a:endParaRPr>
            </a:p>
          </p:txBody>
        </p:sp>
      </p:grpSp>
      <p:grpSp>
        <p:nvGrpSpPr>
          <p:cNvPr id="145" name="Google Shape;145;p24"/>
          <p:cNvGrpSpPr/>
          <p:nvPr/>
        </p:nvGrpSpPr>
        <p:grpSpPr>
          <a:xfrm>
            <a:off x="4055342" y="1956462"/>
            <a:ext cx="1033325" cy="966667"/>
            <a:chOff x="7039683" y="3912924"/>
            <a:chExt cx="2066649" cy="1933334"/>
          </a:xfrm>
        </p:grpSpPr>
        <p:sp>
          <p:nvSpPr>
            <p:cNvPr id="146" name="Google Shape;146;p24"/>
            <p:cNvSpPr/>
            <p:nvPr/>
          </p:nvSpPr>
          <p:spPr>
            <a:xfrm>
              <a:off x="7039683" y="3912924"/>
              <a:ext cx="2066649" cy="1933334"/>
            </a:xfrm>
            <a:custGeom>
              <a:rect b="b" l="l" r="r" t="t"/>
              <a:pathLst>
                <a:path extrusionOk="0" h="647922" w="692600">
                  <a:moveTo>
                    <a:pt x="0" y="0"/>
                  </a:moveTo>
                  <a:lnTo>
                    <a:pt x="692600" y="0"/>
                  </a:lnTo>
                  <a:lnTo>
                    <a:pt x="692600" y="647922"/>
                  </a:lnTo>
                  <a:lnTo>
                    <a:pt x="0" y="647922"/>
                  </a:lnTo>
                  <a:close/>
                </a:path>
              </a:pathLst>
            </a:custGeom>
            <a:solidFill>
              <a:srgbClr val="A9A9A9"/>
            </a:solidFill>
            <a:ln>
              <a:noFill/>
            </a:ln>
          </p:spPr>
        </p:sp>
        <p:sp>
          <p:nvSpPr>
            <p:cNvPr id="147" name="Google Shape;147;p24"/>
            <p:cNvSpPr txBox="1"/>
            <p:nvPr/>
          </p:nvSpPr>
          <p:spPr>
            <a:xfrm>
              <a:off x="7735892" y="4031874"/>
              <a:ext cx="6744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Clr>
                  <a:srgbClr val="000000"/>
                </a:buClr>
                <a:buSzPts val="4500"/>
                <a:buFont typeface="Arial"/>
                <a:buNone/>
              </a:pPr>
              <a:r>
                <a:rPr b="0" i="0" lang="en-GB" sz="4500" u="none" cap="none" strike="noStrike">
                  <a:solidFill>
                    <a:srgbClr val="FFFFFF"/>
                  </a:solidFill>
                  <a:latin typeface="Playfair Display"/>
                  <a:ea typeface="Playfair Display"/>
                  <a:cs typeface="Playfair Display"/>
                  <a:sym typeface="Playfair Display"/>
                </a:rPr>
                <a:t>2</a:t>
              </a:r>
              <a:endParaRPr b="0" i="0" sz="700" u="none" cap="none" strike="noStrike">
                <a:solidFill>
                  <a:srgbClr val="000000"/>
                </a:solidFill>
                <a:latin typeface="Playfair Display"/>
                <a:ea typeface="Playfair Display"/>
                <a:cs typeface="Playfair Display"/>
                <a:sym typeface="Playfair Display"/>
              </a:endParaRPr>
            </a:p>
          </p:txBody>
        </p:sp>
      </p:grpSp>
      <p:grpSp>
        <p:nvGrpSpPr>
          <p:cNvPr id="148" name="Google Shape;148;p24"/>
          <p:cNvGrpSpPr/>
          <p:nvPr/>
        </p:nvGrpSpPr>
        <p:grpSpPr>
          <a:xfrm>
            <a:off x="6467596" y="1956462"/>
            <a:ext cx="1033334" cy="966675"/>
            <a:chOff x="12659366" y="3912924"/>
            <a:chExt cx="2066668" cy="1933350"/>
          </a:xfrm>
        </p:grpSpPr>
        <p:sp>
          <p:nvSpPr>
            <p:cNvPr id="149" name="Google Shape;149;p24"/>
            <p:cNvSpPr/>
            <p:nvPr/>
          </p:nvSpPr>
          <p:spPr>
            <a:xfrm>
              <a:off x="12659366" y="3912924"/>
              <a:ext cx="2066668" cy="1933350"/>
            </a:xfrm>
            <a:custGeom>
              <a:rect b="b" l="l" r="r" t="t"/>
              <a:pathLst>
                <a:path extrusionOk="0" h="647922" w="692600">
                  <a:moveTo>
                    <a:pt x="0" y="0"/>
                  </a:moveTo>
                  <a:lnTo>
                    <a:pt x="692600" y="0"/>
                  </a:lnTo>
                  <a:lnTo>
                    <a:pt x="692600" y="647922"/>
                  </a:lnTo>
                  <a:lnTo>
                    <a:pt x="0" y="647922"/>
                  </a:lnTo>
                  <a:close/>
                </a:path>
              </a:pathLst>
            </a:custGeom>
            <a:solidFill>
              <a:srgbClr val="A9A9A9"/>
            </a:solidFill>
            <a:ln>
              <a:noFill/>
            </a:ln>
          </p:spPr>
        </p:sp>
        <p:sp>
          <p:nvSpPr>
            <p:cNvPr id="150" name="Google Shape;150;p24"/>
            <p:cNvSpPr txBox="1"/>
            <p:nvPr/>
          </p:nvSpPr>
          <p:spPr>
            <a:xfrm>
              <a:off x="13388793" y="4031874"/>
              <a:ext cx="6078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Clr>
                  <a:srgbClr val="000000"/>
                </a:buClr>
                <a:buSzPts val="4500"/>
                <a:buFont typeface="Arial"/>
                <a:buNone/>
              </a:pPr>
              <a:r>
                <a:rPr b="0" i="0" lang="en-GB" sz="4500" u="none" cap="none" strike="noStrike">
                  <a:solidFill>
                    <a:srgbClr val="FFFFFF"/>
                  </a:solidFill>
                  <a:latin typeface="Playfair Display"/>
                  <a:ea typeface="Playfair Display"/>
                  <a:cs typeface="Playfair Display"/>
                  <a:sym typeface="Playfair Display"/>
                </a:rPr>
                <a:t>3</a:t>
              </a:r>
              <a:endParaRPr b="0" i="0" sz="700" u="none" cap="none" strike="noStrike">
                <a:solidFill>
                  <a:srgbClr val="000000"/>
                </a:solidFill>
                <a:latin typeface="Playfair Display"/>
                <a:ea typeface="Playfair Display"/>
                <a:cs typeface="Playfair Display"/>
                <a:sym typeface="Playfair Display"/>
              </a:endParaRPr>
            </a:p>
          </p:txBody>
        </p:sp>
      </p:grpSp>
      <p:grpSp>
        <p:nvGrpSpPr>
          <p:cNvPr id="151" name="Google Shape;151;p24"/>
          <p:cNvGrpSpPr/>
          <p:nvPr/>
        </p:nvGrpSpPr>
        <p:grpSpPr>
          <a:xfrm>
            <a:off x="7970539" y="4438387"/>
            <a:ext cx="737799" cy="381526"/>
            <a:chOff x="0" y="0"/>
            <a:chExt cx="1571802" cy="812800"/>
          </a:xfrm>
        </p:grpSpPr>
        <p:sp>
          <p:nvSpPr>
            <p:cNvPr id="152" name="Google Shape;152;p24"/>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53" name="Google Shape;153;p24"/>
            <p:cNvSpPr txBox="1"/>
            <p:nvPr/>
          </p:nvSpPr>
          <p:spPr>
            <a:xfrm>
              <a:off x="0" y="165100"/>
              <a:ext cx="1470202" cy="4445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04" name="Shape 404"/>
        <p:cNvGrpSpPr/>
        <p:nvPr/>
      </p:nvGrpSpPr>
      <p:grpSpPr>
        <a:xfrm>
          <a:off x="0" y="0"/>
          <a:ext cx="0" cy="0"/>
          <a:chOff x="0" y="0"/>
          <a:chExt cx="0" cy="0"/>
        </a:xfrm>
      </p:grpSpPr>
      <p:grpSp>
        <p:nvGrpSpPr>
          <p:cNvPr id="405" name="Google Shape;405;p42"/>
          <p:cNvGrpSpPr/>
          <p:nvPr/>
        </p:nvGrpSpPr>
        <p:grpSpPr>
          <a:xfrm>
            <a:off x="38" y="-119065"/>
            <a:ext cx="9144228" cy="1105430"/>
            <a:chOff x="0" y="-57150"/>
            <a:chExt cx="6128839" cy="1803900"/>
          </a:xfrm>
        </p:grpSpPr>
        <p:sp>
          <p:nvSpPr>
            <p:cNvPr id="406" name="Google Shape;406;p42"/>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07" name="Google Shape;407;p42"/>
            <p:cNvSpPr txBox="1"/>
            <p:nvPr/>
          </p:nvSpPr>
          <p:spPr>
            <a:xfrm>
              <a:off x="0" y="-57150"/>
              <a:ext cx="6128700" cy="18039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08" name="Google Shape;408;p42"/>
          <p:cNvSpPr txBox="1"/>
          <p:nvPr/>
        </p:nvSpPr>
        <p:spPr>
          <a:xfrm>
            <a:off x="1038750" y="48825"/>
            <a:ext cx="7066500" cy="7695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5000"/>
              <a:buFont typeface="Arial"/>
              <a:buNone/>
            </a:pPr>
            <a:r>
              <a:rPr lang="en-GB" sz="5000">
                <a:solidFill>
                  <a:srgbClr val="3A3E39"/>
                </a:solidFill>
                <a:latin typeface="Playfair Display"/>
                <a:ea typeface="Playfair Display"/>
                <a:cs typeface="Playfair Display"/>
                <a:sym typeface="Playfair Display"/>
              </a:rPr>
              <a:t>XGBoost Model</a:t>
            </a:r>
            <a:endParaRPr b="0" i="0" sz="700" u="none" cap="none" strike="noStrike">
              <a:solidFill>
                <a:srgbClr val="000000"/>
              </a:solidFill>
              <a:latin typeface="Playfair Display"/>
              <a:ea typeface="Playfair Display"/>
              <a:cs typeface="Playfair Display"/>
              <a:sym typeface="Playfair Display"/>
            </a:endParaRPr>
          </a:p>
        </p:txBody>
      </p:sp>
      <p:grpSp>
        <p:nvGrpSpPr>
          <p:cNvPr id="409" name="Google Shape;409;p42"/>
          <p:cNvGrpSpPr/>
          <p:nvPr/>
        </p:nvGrpSpPr>
        <p:grpSpPr>
          <a:xfrm>
            <a:off x="601946" y="1142971"/>
            <a:ext cx="5532454" cy="1537930"/>
            <a:chOff x="733843" y="2781041"/>
            <a:chExt cx="11064907" cy="3075859"/>
          </a:xfrm>
        </p:grpSpPr>
        <p:sp>
          <p:nvSpPr>
            <p:cNvPr id="410" name="Google Shape;410;p42"/>
            <p:cNvSpPr/>
            <p:nvPr/>
          </p:nvSpPr>
          <p:spPr>
            <a:xfrm>
              <a:off x="733843" y="2781041"/>
              <a:ext cx="6003654" cy="1625117"/>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411" name="Google Shape;411;p42"/>
            <p:cNvSpPr txBox="1"/>
            <p:nvPr/>
          </p:nvSpPr>
          <p:spPr>
            <a:xfrm>
              <a:off x="1406595" y="3193403"/>
              <a:ext cx="4657500" cy="800400"/>
            </a:xfrm>
            <a:prstGeom prst="rect">
              <a:avLst/>
            </a:prstGeom>
            <a:noFill/>
            <a:ln>
              <a:noFill/>
            </a:ln>
          </p:spPr>
          <p:txBody>
            <a:bodyPr anchorCtr="0" anchor="t" bIns="45725" lIns="45725" spcFirstLastPara="1" rIns="45725" wrap="square" tIns="45725">
              <a:spAutoFit/>
            </a:bodyPr>
            <a:lstStyle/>
            <a:p>
              <a:pPr indent="0" lvl="0" marL="0" marR="0" rtl="0" algn="ctr">
                <a:lnSpc>
                  <a:spcPct val="130000"/>
                </a:lnSpc>
                <a:spcBef>
                  <a:spcPts val="0"/>
                </a:spcBef>
                <a:spcAft>
                  <a:spcPts val="0"/>
                </a:spcAft>
                <a:buClr>
                  <a:srgbClr val="000000"/>
                </a:buClr>
                <a:buSzPts val="2000"/>
                <a:buFont typeface="Arial"/>
                <a:buNone/>
              </a:pPr>
              <a:r>
                <a:t/>
              </a:r>
              <a:endParaRPr b="0" i="0" sz="2000" u="none" cap="none" strike="noStrike">
                <a:solidFill>
                  <a:schemeClr val="accent2"/>
                </a:solidFill>
                <a:latin typeface="Playfair Display"/>
                <a:ea typeface="Playfair Display"/>
                <a:cs typeface="Playfair Display"/>
                <a:sym typeface="Playfair Display"/>
              </a:endParaRPr>
            </a:p>
          </p:txBody>
        </p:sp>
        <p:sp>
          <p:nvSpPr>
            <p:cNvPr id="412" name="Google Shape;412;p42"/>
            <p:cNvSpPr txBox="1"/>
            <p:nvPr/>
          </p:nvSpPr>
          <p:spPr>
            <a:xfrm>
              <a:off x="7057550" y="5118000"/>
              <a:ext cx="4741200" cy="7389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800"/>
                <a:buFont typeface="Arial"/>
                <a:buNone/>
              </a:pPr>
              <a:r>
                <a:t/>
              </a:r>
              <a:endParaRPr b="0" i="0" sz="1800" u="none" cap="none" strike="noStrike">
                <a:solidFill>
                  <a:schemeClr val="dk1"/>
                </a:solidFill>
                <a:latin typeface="Playfair Display"/>
                <a:ea typeface="Playfair Display"/>
                <a:cs typeface="Playfair Display"/>
                <a:sym typeface="Playfair Display"/>
              </a:endParaRPr>
            </a:p>
          </p:txBody>
        </p:sp>
      </p:grpSp>
      <p:sp>
        <p:nvSpPr>
          <p:cNvPr id="413" name="Google Shape;413;p42"/>
          <p:cNvSpPr txBox="1"/>
          <p:nvPr/>
        </p:nvSpPr>
        <p:spPr>
          <a:xfrm>
            <a:off x="3114194" y="2044125"/>
            <a:ext cx="2295300" cy="3234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t/>
            </a:r>
            <a:endParaRPr sz="1500">
              <a:solidFill>
                <a:schemeClr val="dk1"/>
              </a:solidFill>
              <a:latin typeface="Proxima Nova"/>
              <a:ea typeface="Proxima Nova"/>
              <a:cs typeface="Proxima Nova"/>
              <a:sym typeface="Proxima Nova"/>
            </a:endParaRPr>
          </a:p>
        </p:txBody>
      </p:sp>
      <p:sp>
        <p:nvSpPr>
          <p:cNvPr id="414" name="Google Shape;414;p42"/>
          <p:cNvSpPr txBox="1"/>
          <p:nvPr/>
        </p:nvSpPr>
        <p:spPr>
          <a:xfrm>
            <a:off x="6027113" y="1986800"/>
            <a:ext cx="3117000" cy="3234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t/>
            </a:r>
            <a:endParaRPr b="0" i="0" sz="1500" u="none" cap="none" strike="noStrike">
              <a:solidFill>
                <a:schemeClr val="dk1"/>
              </a:solidFill>
              <a:latin typeface="Proxima Nova"/>
              <a:ea typeface="Proxima Nova"/>
              <a:cs typeface="Proxima Nova"/>
              <a:sym typeface="Proxima Nova"/>
            </a:endParaRPr>
          </a:p>
        </p:txBody>
      </p:sp>
      <p:sp>
        <p:nvSpPr>
          <p:cNvPr id="415" name="Google Shape;415;p42"/>
          <p:cNvSpPr txBox="1"/>
          <p:nvPr/>
        </p:nvSpPr>
        <p:spPr>
          <a:xfrm>
            <a:off x="512388" y="2082725"/>
            <a:ext cx="1984200" cy="3234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t/>
            </a:r>
            <a:endParaRPr sz="1500">
              <a:solidFill>
                <a:schemeClr val="dk1"/>
              </a:solidFill>
              <a:latin typeface="Proxima Nova"/>
              <a:ea typeface="Proxima Nova"/>
              <a:cs typeface="Proxima Nova"/>
              <a:sym typeface="Proxima Nova"/>
            </a:endParaRPr>
          </a:p>
        </p:txBody>
      </p:sp>
      <p:sp>
        <p:nvSpPr>
          <p:cNvPr id="416" name="Google Shape;416;p42"/>
          <p:cNvSpPr txBox="1"/>
          <p:nvPr/>
        </p:nvSpPr>
        <p:spPr>
          <a:xfrm>
            <a:off x="757350" y="1243700"/>
            <a:ext cx="2852100" cy="9051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Clr>
                <a:schemeClr val="dk1"/>
              </a:buClr>
              <a:buSzPts val="1100"/>
              <a:buFont typeface="Arial"/>
              <a:buNone/>
            </a:pPr>
            <a:r>
              <a:rPr b="1" lang="en-GB" sz="1300">
                <a:solidFill>
                  <a:schemeClr val="dk1"/>
                </a:solidFill>
                <a:latin typeface="Playfair Display"/>
                <a:ea typeface="Playfair Display"/>
                <a:cs typeface="Playfair Display"/>
                <a:sym typeface="Playfair Display"/>
              </a:rPr>
              <a:t>Version A: Dropping Standardized Industry </a:t>
            </a:r>
            <a:endParaRPr sz="13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t/>
            </a:r>
            <a:endParaRPr sz="1300"/>
          </a:p>
        </p:txBody>
      </p:sp>
      <p:sp>
        <p:nvSpPr>
          <p:cNvPr id="417" name="Google Shape;417;p42"/>
          <p:cNvSpPr txBox="1"/>
          <p:nvPr/>
        </p:nvSpPr>
        <p:spPr>
          <a:xfrm>
            <a:off x="609600" y="2044125"/>
            <a:ext cx="3000000" cy="586200"/>
          </a:xfrm>
          <a:prstGeom prst="rect">
            <a:avLst/>
          </a:prstGeom>
          <a:noFill/>
          <a:ln>
            <a:noFill/>
          </a:ln>
        </p:spPr>
        <p:txBody>
          <a:bodyPr anchorCtr="0" anchor="t" bIns="91425" lIns="91425" spcFirstLastPara="1" rIns="91425" wrap="square" tIns="91425">
            <a:spAutoFit/>
          </a:bodyPr>
          <a:lstStyle/>
          <a:p>
            <a:pPr indent="0" lvl="0" marL="0" rtl="0" algn="l">
              <a:lnSpc>
                <a:spcPct val="130770"/>
              </a:lnSpc>
              <a:spcBef>
                <a:spcPts val="0"/>
              </a:spcBef>
              <a:spcAft>
                <a:spcPts val="0"/>
              </a:spcAft>
              <a:buNone/>
            </a:pPr>
            <a:r>
              <a:rPr lang="en-GB" sz="1000">
                <a:solidFill>
                  <a:schemeClr val="dk1"/>
                </a:solidFill>
                <a:highlight>
                  <a:srgbClr val="FFFFFF"/>
                </a:highlight>
                <a:latin typeface="Courier New"/>
                <a:ea typeface="Courier New"/>
                <a:cs typeface="Courier New"/>
                <a:sym typeface="Courier New"/>
              </a:rPr>
              <a:t>Validation Accuracy: 0.8923</a:t>
            </a:r>
            <a:endParaRPr sz="1000">
              <a:solidFill>
                <a:schemeClr val="dk1"/>
              </a:solidFill>
              <a:highlight>
                <a:srgbClr val="FFFFFF"/>
              </a:highlight>
              <a:latin typeface="Courier New"/>
              <a:ea typeface="Courier New"/>
              <a:cs typeface="Courier New"/>
              <a:sym typeface="Courier New"/>
            </a:endParaRPr>
          </a:p>
          <a:p>
            <a:pPr indent="0" lvl="0" marL="0" rtl="0" algn="ctr">
              <a:lnSpc>
                <a:spcPct val="130000"/>
              </a:lnSpc>
              <a:spcBef>
                <a:spcPts val="0"/>
              </a:spcBef>
              <a:spcAft>
                <a:spcPts val="0"/>
              </a:spcAft>
              <a:buNone/>
            </a:pPr>
            <a:r>
              <a:t/>
            </a:r>
            <a:endParaRPr sz="1300">
              <a:solidFill>
                <a:schemeClr val="dk1"/>
              </a:solidFill>
              <a:latin typeface="Playfair Display"/>
              <a:ea typeface="Playfair Display"/>
              <a:cs typeface="Playfair Display"/>
              <a:sym typeface="Playfair Display"/>
            </a:endParaRPr>
          </a:p>
        </p:txBody>
      </p:sp>
      <p:sp>
        <p:nvSpPr>
          <p:cNvPr id="418" name="Google Shape;418;p42"/>
          <p:cNvSpPr txBox="1"/>
          <p:nvPr/>
        </p:nvSpPr>
        <p:spPr>
          <a:xfrm>
            <a:off x="609600" y="2406125"/>
            <a:ext cx="3000000" cy="13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highlight>
                  <a:srgbClr val="FFFFFF"/>
                </a:highlight>
                <a:latin typeface="Courier New"/>
                <a:ea typeface="Courier New"/>
                <a:cs typeface="Courier New"/>
                <a:sym typeface="Courier New"/>
              </a:rPr>
              <a:t>precision    recall  f1-score   support</a:t>
            </a:r>
            <a:endParaRPr sz="10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00">
                <a:solidFill>
                  <a:schemeClr val="dk1"/>
                </a:solidFill>
                <a:highlight>
                  <a:srgbClr val="FFFFFF"/>
                </a:highlight>
                <a:latin typeface="Courier New"/>
                <a:ea typeface="Courier New"/>
                <a:cs typeface="Courier New"/>
                <a:sym typeface="Courier New"/>
              </a:rPr>
              <a:t>           0       0.94      0.85      0.89       265</a:t>
            </a:r>
            <a:endParaRPr sz="1000">
              <a:solidFill>
                <a:schemeClr val="dk1"/>
              </a:solidFill>
              <a:highlight>
                <a:srgbClr val="FFFFFF"/>
              </a:highlight>
              <a:latin typeface="Courier New"/>
              <a:ea typeface="Courier New"/>
              <a:cs typeface="Courier New"/>
              <a:sym typeface="Courier New"/>
            </a:endParaRPr>
          </a:p>
          <a:p>
            <a:pPr indent="0" lvl="0" marL="0" rtl="0" algn="l">
              <a:lnSpc>
                <a:spcPct val="130770"/>
              </a:lnSpc>
              <a:spcBef>
                <a:spcPts val="0"/>
              </a:spcBef>
              <a:spcAft>
                <a:spcPts val="0"/>
              </a:spcAft>
              <a:buNone/>
            </a:pPr>
            <a:r>
              <a:rPr lang="en-GB" sz="1000">
                <a:solidFill>
                  <a:schemeClr val="dk1"/>
                </a:solidFill>
                <a:highlight>
                  <a:srgbClr val="FFFFFF"/>
                </a:highlight>
                <a:latin typeface="Courier New"/>
                <a:ea typeface="Courier New"/>
                <a:cs typeface="Courier New"/>
                <a:sym typeface="Courier New"/>
              </a:rPr>
              <a:t>           1       0.85      0.94      0.90       255</a:t>
            </a:r>
            <a:endParaRPr sz="1000">
              <a:solidFill>
                <a:schemeClr val="dk1"/>
              </a:solidFill>
              <a:highlight>
                <a:srgbClr val="FFFFFF"/>
              </a:highlight>
              <a:latin typeface="Courier New"/>
              <a:ea typeface="Courier New"/>
              <a:cs typeface="Courier New"/>
              <a:sym typeface="Courier New"/>
            </a:endParaRPr>
          </a:p>
        </p:txBody>
      </p:sp>
      <p:sp>
        <p:nvSpPr>
          <p:cNvPr id="419" name="Google Shape;419;p42"/>
          <p:cNvSpPr/>
          <p:nvPr/>
        </p:nvSpPr>
        <p:spPr>
          <a:xfrm flipH="1">
            <a:off x="5112964" y="1142975"/>
            <a:ext cx="2802911" cy="843811"/>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420" name="Google Shape;420;p42"/>
          <p:cNvSpPr txBox="1"/>
          <p:nvPr/>
        </p:nvSpPr>
        <p:spPr>
          <a:xfrm>
            <a:off x="5113800" y="203647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30770"/>
              </a:lnSpc>
              <a:spcBef>
                <a:spcPts val="0"/>
              </a:spcBef>
              <a:spcAft>
                <a:spcPts val="0"/>
              </a:spcAft>
              <a:buNone/>
            </a:pPr>
            <a:r>
              <a:rPr lang="en-GB" sz="1000">
                <a:solidFill>
                  <a:schemeClr val="dk1"/>
                </a:solidFill>
                <a:highlight>
                  <a:srgbClr val="FFFFFF"/>
                </a:highlight>
                <a:latin typeface="Courier New"/>
                <a:ea typeface="Courier New"/>
                <a:cs typeface="Courier New"/>
                <a:sym typeface="Courier New"/>
              </a:rPr>
              <a:t>Accuracy: 0.8750</a:t>
            </a:r>
            <a:endParaRPr sz="1000">
              <a:solidFill>
                <a:schemeClr val="dk1"/>
              </a:solidFill>
              <a:highlight>
                <a:srgbClr val="FFFFFF"/>
              </a:highlight>
              <a:latin typeface="Courier New"/>
              <a:ea typeface="Courier New"/>
              <a:cs typeface="Courier New"/>
              <a:sym typeface="Courier New"/>
            </a:endParaRPr>
          </a:p>
        </p:txBody>
      </p:sp>
      <p:sp>
        <p:nvSpPr>
          <p:cNvPr id="421" name="Google Shape;421;p42"/>
          <p:cNvSpPr txBox="1"/>
          <p:nvPr/>
        </p:nvSpPr>
        <p:spPr>
          <a:xfrm>
            <a:off x="5030125" y="1285225"/>
            <a:ext cx="3000000" cy="9051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GB" sz="1300">
                <a:solidFill>
                  <a:schemeClr val="dk1"/>
                </a:solidFill>
                <a:latin typeface="Playfair Display"/>
                <a:ea typeface="Playfair Display"/>
                <a:cs typeface="Playfair Display"/>
                <a:sym typeface="Playfair Display"/>
              </a:rPr>
              <a:t>Version B: Dropping Standardized Department</a:t>
            </a:r>
            <a:endParaRPr sz="13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t/>
            </a:r>
            <a:endParaRPr sz="1300">
              <a:solidFill>
                <a:schemeClr val="dk1"/>
              </a:solidFill>
            </a:endParaRPr>
          </a:p>
        </p:txBody>
      </p:sp>
      <p:sp>
        <p:nvSpPr>
          <p:cNvPr id="422" name="Google Shape;422;p42"/>
          <p:cNvSpPr txBox="1"/>
          <p:nvPr/>
        </p:nvSpPr>
        <p:spPr>
          <a:xfrm>
            <a:off x="5113800" y="2424850"/>
            <a:ext cx="3000000" cy="13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highlight>
                  <a:srgbClr val="FFFFFF"/>
                </a:highlight>
                <a:latin typeface="Courier New"/>
                <a:ea typeface="Courier New"/>
                <a:cs typeface="Courier New"/>
                <a:sym typeface="Courier New"/>
              </a:rPr>
              <a:t>precision    recall  f1-score   support</a:t>
            </a:r>
            <a:endParaRPr sz="10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00">
                <a:solidFill>
                  <a:schemeClr val="dk1"/>
                </a:solidFill>
                <a:highlight>
                  <a:srgbClr val="FFFFFF"/>
                </a:highlight>
                <a:latin typeface="Courier New"/>
                <a:ea typeface="Courier New"/>
                <a:cs typeface="Courier New"/>
                <a:sym typeface="Courier New"/>
              </a:rPr>
              <a:t>           0       0.92      0.83      0.87       265</a:t>
            </a:r>
            <a:endParaRPr sz="1000">
              <a:solidFill>
                <a:schemeClr val="dk1"/>
              </a:solidFill>
              <a:highlight>
                <a:srgbClr val="FFFFFF"/>
              </a:highlight>
              <a:latin typeface="Courier New"/>
              <a:ea typeface="Courier New"/>
              <a:cs typeface="Courier New"/>
              <a:sym typeface="Courier New"/>
            </a:endParaRPr>
          </a:p>
          <a:p>
            <a:pPr indent="0" lvl="0" marL="0" rtl="0" algn="l">
              <a:lnSpc>
                <a:spcPct val="130770"/>
              </a:lnSpc>
              <a:spcBef>
                <a:spcPts val="0"/>
              </a:spcBef>
              <a:spcAft>
                <a:spcPts val="0"/>
              </a:spcAft>
              <a:buNone/>
            </a:pPr>
            <a:r>
              <a:rPr lang="en-GB" sz="1000">
                <a:solidFill>
                  <a:schemeClr val="dk1"/>
                </a:solidFill>
                <a:highlight>
                  <a:srgbClr val="FFFFFF"/>
                </a:highlight>
                <a:latin typeface="Courier New"/>
                <a:ea typeface="Courier New"/>
                <a:cs typeface="Courier New"/>
                <a:sym typeface="Courier New"/>
              </a:rPr>
              <a:t>           1       0.84      0.92      0.88       255</a:t>
            </a:r>
            <a:endParaRPr sz="1000">
              <a:solidFill>
                <a:schemeClr val="dk1"/>
              </a:solidFill>
              <a:highlight>
                <a:srgbClr val="FFFFFF"/>
              </a:highlight>
              <a:latin typeface="Courier New"/>
              <a:ea typeface="Courier New"/>
              <a:cs typeface="Courier New"/>
              <a:sym typeface="Courier New"/>
            </a:endParaRPr>
          </a:p>
        </p:txBody>
      </p:sp>
      <p:sp>
        <p:nvSpPr>
          <p:cNvPr id="423" name="Google Shape;423;p42"/>
          <p:cNvSpPr txBox="1"/>
          <p:nvPr/>
        </p:nvSpPr>
        <p:spPr>
          <a:xfrm>
            <a:off x="2153825" y="3849000"/>
            <a:ext cx="5414400" cy="700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GB" sz="1500">
                <a:solidFill>
                  <a:schemeClr val="dk1"/>
                </a:solidFill>
                <a:latin typeface="Proxima Nova"/>
                <a:ea typeface="Proxima Nova"/>
                <a:cs typeface="Proxima Nova"/>
                <a:sym typeface="Proxima Nova"/>
              </a:rPr>
              <a:t>On dropping Industry it gave better accuracy</a:t>
            </a:r>
            <a:endParaRPr b="1" sz="15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t/>
            </a:r>
            <a:endParaRPr>
              <a:solidFill>
                <a:schemeClr val="dk1"/>
              </a:solidFill>
            </a:endParaRPr>
          </a:p>
        </p:txBody>
      </p:sp>
      <p:sp>
        <p:nvSpPr>
          <p:cNvPr id="424" name="Google Shape;424;p42"/>
          <p:cNvSpPr txBox="1"/>
          <p:nvPr/>
        </p:nvSpPr>
        <p:spPr>
          <a:xfrm>
            <a:off x="3191038" y="42105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30770"/>
              </a:lnSpc>
              <a:spcBef>
                <a:spcPts val="0"/>
              </a:spcBef>
              <a:spcAft>
                <a:spcPts val="0"/>
              </a:spcAft>
              <a:buNone/>
            </a:pPr>
            <a:r>
              <a:rPr lang="en-GB" sz="1000">
                <a:solidFill>
                  <a:schemeClr val="dk1"/>
                </a:solidFill>
                <a:highlight>
                  <a:srgbClr val="FFFFFF"/>
                </a:highlight>
                <a:latin typeface="Courier New"/>
                <a:ea typeface="Courier New"/>
                <a:cs typeface="Courier New"/>
                <a:sym typeface="Courier New"/>
              </a:rPr>
              <a:t>Test Accuracy: 0.8808</a:t>
            </a:r>
            <a:endParaRPr sz="1000">
              <a:solidFill>
                <a:schemeClr val="dk1"/>
              </a:solidFill>
              <a:highlight>
                <a:srgbClr val="FFFFFF"/>
              </a:highlight>
              <a:latin typeface="Courier New"/>
              <a:ea typeface="Courier New"/>
              <a:cs typeface="Courier New"/>
              <a:sym typeface="Courier New"/>
            </a:endParaRPr>
          </a:p>
        </p:txBody>
      </p:sp>
      <p:sp>
        <p:nvSpPr>
          <p:cNvPr id="425" name="Google Shape;425;p42"/>
          <p:cNvSpPr txBox="1"/>
          <p:nvPr/>
        </p:nvSpPr>
        <p:spPr>
          <a:xfrm>
            <a:off x="0" y="0"/>
            <a:ext cx="1459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29" name="Shape 429"/>
        <p:cNvGrpSpPr/>
        <p:nvPr/>
      </p:nvGrpSpPr>
      <p:grpSpPr>
        <a:xfrm>
          <a:off x="0" y="0"/>
          <a:ext cx="0" cy="0"/>
          <a:chOff x="0" y="0"/>
          <a:chExt cx="0" cy="0"/>
        </a:xfrm>
      </p:grpSpPr>
      <p:grpSp>
        <p:nvGrpSpPr>
          <p:cNvPr id="430" name="Google Shape;430;p43"/>
          <p:cNvGrpSpPr/>
          <p:nvPr/>
        </p:nvGrpSpPr>
        <p:grpSpPr>
          <a:xfrm>
            <a:off x="38" y="-119065"/>
            <a:ext cx="9144228" cy="1105430"/>
            <a:chOff x="0" y="-57150"/>
            <a:chExt cx="6128839" cy="1803900"/>
          </a:xfrm>
        </p:grpSpPr>
        <p:sp>
          <p:nvSpPr>
            <p:cNvPr id="431" name="Google Shape;431;p43"/>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32" name="Google Shape;432;p43"/>
            <p:cNvSpPr txBox="1"/>
            <p:nvPr/>
          </p:nvSpPr>
          <p:spPr>
            <a:xfrm>
              <a:off x="0" y="-57150"/>
              <a:ext cx="6128700" cy="18039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33" name="Google Shape;433;p43"/>
          <p:cNvSpPr txBox="1"/>
          <p:nvPr/>
        </p:nvSpPr>
        <p:spPr>
          <a:xfrm>
            <a:off x="1038750" y="48825"/>
            <a:ext cx="7066500" cy="7695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5000"/>
              <a:buFont typeface="Arial"/>
              <a:buNone/>
            </a:pPr>
            <a:r>
              <a:rPr lang="en-GB" sz="5000">
                <a:solidFill>
                  <a:srgbClr val="3A3E39"/>
                </a:solidFill>
                <a:latin typeface="Playfair Display"/>
                <a:ea typeface="Playfair Display"/>
                <a:cs typeface="Playfair Display"/>
                <a:sym typeface="Playfair Display"/>
              </a:rPr>
              <a:t>XGBoost Model</a:t>
            </a:r>
            <a:endParaRPr b="0" i="0" sz="700" u="none" cap="none" strike="noStrike">
              <a:solidFill>
                <a:srgbClr val="000000"/>
              </a:solidFill>
              <a:latin typeface="Playfair Display"/>
              <a:ea typeface="Playfair Display"/>
              <a:cs typeface="Playfair Display"/>
              <a:sym typeface="Playfair Display"/>
            </a:endParaRPr>
          </a:p>
        </p:txBody>
      </p:sp>
      <p:grpSp>
        <p:nvGrpSpPr>
          <p:cNvPr id="434" name="Google Shape;434;p43"/>
          <p:cNvGrpSpPr/>
          <p:nvPr/>
        </p:nvGrpSpPr>
        <p:grpSpPr>
          <a:xfrm>
            <a:off x="610399" y="1067523"/>
            <a:ext cx="7923510" cy="1283453"/>
            <a:chOff x="733858" y="2781050"/>
            <a:chExt cx="13062167" cy="3281650"/>
          </a:xfrm>
        </p:grpSpPr>
        <p:sp>
          <p:nvSpPr>
            <p:cNvPr id="435" name="Google Shape;435;p43"/>
            <p:cNvSpPr/>
            <p:nvPr/>
          </p:nvSpPr>
          <p:spPr>
            <a:xfrm>
              <a:off x="733858" y="2781050"/>
              <a:ext cx="13062167" cy="1625117"/>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436" name="Google Shape;436;p43"/>
            <p:cNvSpPr txBox="1"/>
            <p:nvPr/>
          </p:nvSpPr>
          <p:spPr>
            <a:xfrm>
              <a:off x="1406595" y="3193403"/>
              <a:ext cx="4657500" cy="1023300"/>
            </a:xfrm>
            <a:prstGeom prst="rect">
              <a:avLst/>
            </a:prstGeom>
            <a:noFill/>
            <a:ln>
              <a:noFill/>
            </a:ln>
          </p:spPr>
          <p:txBody>
            <a:bodyPr anchorCtr="0" anchor="t" bIns="45725" lIns="45725" spcFirstLastPara="1" rIns="45725" wrap="square" tIns="45725">
              <a:spAutoFit/>
            </a:bodyPr>
            <a:lstStyle/>
            <a:p>
              <a:pPr indent="0" lvl="0" marL="0" marR="0" rtl="0" algn="ctr">
                <a:lnSpc>
                  <a:spcPct val="130000"/>
                </a:lnSpc>
                <a:spcBef>
                  <a:spcPts val="0"/>
                </a:spcBef>
                <a:spcAft>
                  <a:spcPts val="0"/>
                </a:spcAft>
                <a:buClr>
                  <a:srgbClr val="000000"/>
                </a:buClr>
                <a:buSzPts val="2000"/>
                <a:buFont typeface="Arial"/>
                <a:buNone/>
              </a:pPr>
              <a:r>
                <a:t/>
              </a:r>
              <a:endParaRPr b="0" i="0" sz="2000" u="none" cap="none" strike="noStrike">
                <a:solidFill>
                  <a:schemeClr val="accent2"/>
                </a:solidFill>
                <a:latin typeface="Playfair Display"/>
                <a:ea typeface="Playfair Display"/>
                <a:cs typeface="Playfair Display"/>
                <a:sym typeface="Playfair Display"/>
              </a:endParaRPr>
            </a:p>
          </p:txBody>
        </p:sp>
        <p:sp>
          <p:nvSpPr>
            <p:cNvPr id="437" name="Google Shape;437;p43"/>
            <p:cNvSpPr txBox="1"/>
            <p:nvPr/>
          </p:nvSpPr>
          <p:spPr>
            <a:xfrm>
              <a:off x="7057550" y="5118000"/>
              <a:ext cx="4741200" cy="9447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800"/>
                <a:buFont typeface="Arial"/>
                <a:buNone/>
              </a:pPr>
              <a:r>
                <a:t/>
              </a:r>
              <a:endParaRPr b="0" i="0" sz="1800" u="none" cap="none" strike="noStrike">
                <a:solidFill>
                  <a:schemeClr val="dk1"/>
                </a:solidFill>
                <a:latin typeface="Playfair Display"/>
                <a:ea typeface="Playfair Display"/>
                <a:cs typeface="Playfair Display"/>
                <a:sym typeface="Playfair Display"/>
              </a:endParaRPr>
            </a:p>
          </p:txBody>
        </p:sp>
      </p:grpSp>
      <p:sp>
        <p:nvSpPr>
          <p:cNvPr id="438" name="Google Shape;438;p43"/>
          <p:cNvSpPr txBox="1"/>
          <p:nvPr/>
        </p:nvSpPr>
        <p:spPr>
          <a:xfrm>
            <a:off x="3114194" y="2044125"/>
            <a:ext cx="2295300" cy="3234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t/>
            </a:r>
            <a:endParaRPr sz="1500">
              <a:solidFill>
                <a:schemeClr val="dk1"/>
              </a:solidFill>
              <a:latin typeface="Proxima Nova"/>
              <a:ea typeface="Proxima Nova"/>
              <a:cs typeface="Proxima Nova"/>
              <a:sym typeface="Proxima Nova"/>
            </a:endParaRPr>
          </a:p>
        </p:txBody>
      </p:sp>
      <p:sp>
        <p:nvSpPr>
          <p:cNvPr id="439" name="Google Shape;439;p43"/>
          <p:cNvSpPr txBox="1"/>
          <p:nvPr/>
        </p:nvSpPr>
        <p:spPr>
          <a:xfrm>
            <a:off x="6027113" y="1986800"/>
            <a:ext cx="3117000" cy="3234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t/>
            </a:r>
            <a:endParaRPr b="0" i="0" sz="1500" u="none" cap="none" strike="noStrike">
              <a:solidFill>
                <a:schemeClr val="dk1"/>
              </a:solidFill>
              <a:latin typeface="Proxima Nova"/>
              <a:ea typeface="Proxima Nova"/>
              <a:cs typeface="Proxima Nova"/>
              <a:sym typeface="Proxima Nova"/>
            </a:endParaRPr>
          </a:p>
        </p:txBody>
      </p:sp>
      <p:sp>
        <p:nvSpPr>
          <p:cNvPr id="440" name="Google Shape;440;p43"/>
          <p:cNvSpPr txBox="1"/>
          <p:nvPr/>
        </p:nvSpPr>
        <p:spPr>
          <a:xfrm>
            <a:off x="512388" y="2082725"/>
            <a:ext cx="1984200" cy="3234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t/>
            </a:r>
            <a:endParaRPr sz="1500">
              <a:solidFill>
                <a:schemeClr val="dk1"/>
              </a:solidFill>
              <a:latin typeface="Proxima Nova"/>
              <a:ea typeface="Proxima Nova"/>
              <a:cs typeface="Proxima Nova"/>
              <a:sym typeface="Proxima Nova"/>
            </a:endParaRPr>
          </a:p>
        </p:txBody>
      </p:sp>
      <p:sp>
        <p:nvSpPr>
          <p:cNvPr id="441" name="Google Shape;441;p43"/>
          <p:cNvSpPr txBox="1"/>
          <p:nvPr/>
        </p:nvSpPr>
        <p:spPr>
          <a:xfrm>
            <a:off x="789000" y="1171713"/>
            <a:ext cx="7566300" cy="461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GB" sz="1800">
                <a:latin typeface="Playfair Display Medium"/>
                <a:ea typeface="Playfair Display Medium"/>
                <a:cs typeface="Playfair Display Medium"/>
                <a:sym typeface="Playfair Display Medium"/>
              </a:rPr>
              <a:t>Using Scree plot analysis we got the optimal number of attributes as 34</a:t>
            </a:r>
            <a:endParaRPr sz="1800">
              <a:latin typeface="Playfair Display Medium"/>
              <a:ea typeface="Playfair Display Medium"/>
              <a:cs typeface="Playfair Display Medium"/>
              <a:sym typeface="Playfair Display Medium"/>
            </a:endParaRPr>
          </a:p>
        </p:txBody>
      </p:sp>
      <p:sp>
        <p:nvSpPr>
          <p:cNvPr id="442" name="Google Shape;442;p43"/>
          <p:cNvSpPr txBox="1"/>
          <p:nvPr/>
        </p:nvSpPr>
        <p:spPr>
          <a:xfrm>
            <a:off x="609600" y="2044125"/>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t/>
            </a:r>
            <a:endParaRPr sz="1300">
              <a:solidFill>
                <a:schemeClr val="dk1"/>
              </a:solidFill>
              <a:latin typeface="Playfair Display"/>
              <a:ea typeface="Playfair Display"/>
              <a:cs typeface="Playfair Display"/>
              <a:sym typeface="Playfair Display"/>
            </a:endParaRPr>
          </a:p>
        </p:txBody>
      </p:sp>
      <p:sp>
        <p:nvSpPr>
          <p:cNvPr id="443" name="Google Shape;443;p43"/>
          <p:cNvSpPr txBox="1"/>
          <p:nvPr/>
        </p:nvSpPr>
        <p:spPr>
          <a:xfrm>
            <a:off x="609600" y="24061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30770"/>
              </a:lnSpc>
              <a:spcBef>
                <a:spcPts val="0"/>
              </a:spcBef>
              <a:spcAft>
                <a:spcPts val="0"/>
              </a:spcAft>
              <a:buNone/>
            </a:pPr>
            <a:r>
              <a:t/>
            </a:r>
            <a:endParaRPr sz="1000">
              <a:solidFill>
                <a:schemeClr val="dk1"/>
              </a:solidFill>
              <a:highlight>
                <a:srgbClr val="FFFFFF"/>
              </a:highlight>
              <a:latin typeface="Courier New"/>
              <a:ea typeface="Courier New"/>
              <a:cs typeface="Courier New"/>
              <a:sym typeface="Courier New"/>
            </a:endParaRPr>
          </a:p>
        </p:txBody>
      </p:sp>
      <p:sp>
        <p:nvSpPr>
          <p:cNvPr id="444" name="Google Shape;444;p43"/>
          <p:cNvSpPr txBox="1"/>
          <p:nvPr/>
        </p:nvSpPr>
        <p:spPr>
          <a:xfrm>
            <a:off x="853675" y="1616125"/>
            <a:ext cx="7066500" cy="3559200"/>
          </a:xfrm>
          <a:prstGeom prst="rect">
            <a:avLst/>
          </a:prstGeom>
          <a:noFill/>
          <a:ln>
            <a:noFill/>
          </a:ln>
        </p:spPr>
        <p:txBody>
          <a:bodyPr anchorCtr="0" anchor="t" bIns="91425" lIns="91425" spcFirstLastPara="1" rIns="91425" wrap="square" tIns="91425">
            <a:spAutoFit/>
          </a:bodyPr>
          <a:lstStyle/>
          <a:p>
            <a:pPr indent="0" lvl="0" marL="0" rtl="0" algn="l">
              <a:lnSpc>
                <a:spcPct val="130770"/>
              </a:lnSpc>
              <a:spcBef>
                <a:spcPts val="0"/>
              </a:spcBef>
              <a:spcAft>
                <a:spcPts val="0"/>
              </a:spcAft>
              <a:buNone/>
            </a:pPr>
            <a:r>
              <a:rPr lang="en-GB" sz="1000">
                <a:solidFill>
                  <a:schemeClr val="dk1"/>
                </a:solidFill>
                <a:highlight>
                  <a:srgbClr val="FFFFFF"/>
                </a:highlight>
                <a:latin typeface="Courier New"/>
                <a:ea typeface="Courier New"/>
                <a:cs typeface="Courier New"/>
                <a:sym typeface="Courier New"/>
              </a:rPr>
              <a:t>'Standardized_Department_Project Management', 'Standardized_Department_Hospitality &amp; Food Services', 'Standardized_Department_Product Management &amp; Development', 'Standardized_Department_Government &amp; Public Sector', 'Standardized_Department_Human Resources', 'Standardized_Department_Operations', 'Standardized_Department_Logistics &amp; Supply Chain', 'Standardized_Department_Administrative', 'Standardized_Department_Education &amp; Training', 'Standardized_Department_Customer Service', 'Standardized_Department_Research &amp; Development', 'Standardized_Department_Retail &amp; Consumer', 'Standardized_Department_Finance &amp; Accounting', 'Standardized_Department_Healthcare', 'Standardized_Department_Quality Assurance &amp; Testing', 'Standardized_Department_IT', 'Standardized_Department_Engineering', 'Standardized_Department_Technology', 'Standardized_Department_Creative &amp; Design', 'Standardized_Department_Legal &amp; Compliance', 'Standardized_Department_Marketing', 'Standardized_Department_Media &amp; Communications', 'Standardized_Department_Business Consulting', 'employment_encoded', 'salary_diff', 'Standardized_Department_Manufacturing &amp; Production', 'has_questions', 'has_company_logo', 'telecommuting', 'job_desc_length', 'education_encoded', 'Standardized_Department_Sales', 'experience_encoded', 'Standardized_Department_Not Provided'</a:t>
            </a:r>
            <a:endParaRPr sz="10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48" name="Shape 448"/>
        <p:cNvGrpSpPr/>
        <p:nvPr/>
      </p:nvGrpSpPr>
      <p:grpSpPr>
        <a:xfrm>
          <a:off x="0" y="0"/>
          <a:ext cx="0" cy="0"/>
          <a:chOff x="0" y="0"/>
          <a:chExt cx="0" cy="0"/>
        </a:xfrm>
      </p:grpSpPr>
      <p:grpSp>
        <p:nvGrpSpPr>
          <p:cNvPr id="449" name="Google Shape;449;p44"/>
          <p:cNvGrpSpPr/>
          <p:nvPr/>
        </p:nvGrpSpPr>
        <p:grpSpPr>
          <a:xfrm>
            <a:off x="38" y="-119065"/>
            <a:ext cx="9144228" cy="1105430"/>
            <a:chOff x="0" y="-57150"/>
            <a:chExt cx="6128839" cy="1803900"/>
          </a:xfrm>
        </p:grpSpPr>
        <p:sp>
          <p:nvSpPr>
            <p:cNvPr id="450" name="Google Shape;450;p44"/>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51" name="Google Shape;451;p44"/>
            <p:cNvSpPr txBox="1"/>
            <p:nvPr/>
          </p:nvSpPr>
          <p:spPr>
            <a:xfrm>
              <a:off x="0" y="-57150"/>
              <a:ext cx="6128700" cy="18039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52" name="Google Shape;452;p44"/>
          <p:cNvSpPr txBox="1"/>
          <p:nvPr/>
        </p:nvSpPr>
        <p:spPr>
          <a:xfrm>
            <a:off x="512400" y="103125"/>
            <a:ext cx="7893300" cy="7695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5000"/>
              <a:buFont typeface="Arial"/>
              <a:buNone/>
            </a:pPr>
            <a:r>
              <a:rPr lang="en-GB" sz="5000">
                <a:solidFill>
                  <a:srgbClr val="3A3E39"/>
                </a:solidFill>
                <a:latin typeface="Playfair Display"/>
                <a:ea typeface="Playfair Display"/>
                <a:cs typeface="Playfair Display"/>
                <a:sym typeface="Playfair Display"/>
              </a:rPr>
              <a:t>Integration with Flask app</a:t>
            </a:r>
            <a:endParaRPr b="0" i="0" sz="700" u="none" cap="none" strike="noStrike">
              <a:solidFill>
                <a:srgbClr val="000000"/>
              </a:solidFill>
              <a:latin typeface="Playfair Display"/>
              <a:ea typeface="Playfair Display"/>
              <a:cs typeface="Playfair Display"/>
              <a:sym typeface="Playfair Display"/>
            </a:endParaRPr>
          </a:p>
        </p:txBody>
      </p:sp>
      <p:sp>
        <p:nvSpPr>
          <p:cNvPr id="453" name="Google Shape;453;p44"/>
          <p:cNvSpPr txBox="1"/>
          <p:nvPr/>
        </p:nvSpPr>
        <p:spPr>
          <a:xfrm>
            <a:off x="3114194" y="2044125"/>
            <a:ext cx="2295300" cy="3234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t/>
            </a:r>
            <a:endParaRPr sz="1500">
              <a:solidFill>
                <a:schemeClr val="dk1"/>
              </a:solidFill>
              <a:latin typeface="Proxima Nova"/>
              <a:ea typeface="Proxima Nova"/>
              <a:cs typeface="Proxima Nova"/>
              <a:sym typeface="Proxima Nova"/>
            </a:endParaRPr>
          </a:p>
        </p:txBody>
      </p:sp>
      <p:sp>
        <p:nvSpPr>
          <p:cNvPr id="454" name="Google Shape;454;p44"/>
          <p:cNvSpPr txBox="1"/>
          <p:nvPr/>
        </p:nvSpPr>
        <p:spPr>
          <a:xfrm>
            <a:off x="6027113" y="1986800"/>
            <a:ext cx="3117000" cy="3234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t/>
            </a:r>
            <a:endParaRPr b="0" i="0" sz="1500" u="none" cap="none" strike="noStrike">
              <a:solidFill>
                <a:schemeClr val="dk1"/>
              </a:solidFill>
              <a:latin typeface="Proxima Nova"/>
              <a:ea typeface="Proxima Nova"/>
              <a:cs typeface="Proxima Nova"/>
              <a:sym typeface="Proxima Nova"/>
            </a:endParaRPr>
          </a:p>
        </p:txBody>
      </p:sp>
      <p:sp>
        <p:nvSpPr>
          <p:cNvPr id="455" name="Google Shape;455;p44"/>
          <p:cNvSpPr txBox="1"/>
          <p:nvPr/>
        </p:nvSpPr>
        <p:spPr>
          <a:xfrm>
            <a:off x="512388" y="2082725"/>
            <a:ext cx="1984200" cy="3234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t/>
            </a:r>
            <a:endParaRPr sz="1500">
              <a:solidFill>
                <a:schemeClr val="dk1"/>
              </a:solidFill>
              <a:latin typeface="Proxima Nova"/>
              <a:ea typeface="Proxima Nova"/>
              <a:cs typeface="Proxima Nova"/>
              <a:sym typeface="Proxima Nova"/>
            </a:endParaRPr>
          </a:p>
        </p:txBody>
      </p:sp>
      <p:sp>
        <p:nvSpPr>
          <p:cNvPr id="456" name="Google Shape;456;p44"/>
          <p:cNvSpPr txBox="1"/>
          <p:nvPr/>
        </p:nvSpPr>
        <p:spPr>
          <a:xfrm>
            <a:off x="1038750" y="1285224"/>
            <a:ext cx="2141700" cy="3849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t/>
            </a:r>
            <a:endParaRPr sz="1300"/>
          </a:p>
        </p:txBody>
      </p:sp>
      <p:sp>
        <p:nvSpPr>
          <p:cNvPr id="457" name="Google Shape;457;p44"/>
          <p:cNvSpPr txBox="1"/>
          <p:nvPr/>
        </p:nvSpPr>
        <p:spPr>
          <a:xfrm>
            <a:off x="609600" y="2044125"/>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t/>
            </a:r>
            <a:endParaRPr sz="1300">
              <a:solidFill>
                <a:schemeClr val="dk1"/>
              </a:solidFill>
              <a:latin typeface="Playfair Display"/>
              <a:ea typeface="Playfair Display"/>
              <a:cs typeface="Playfair Display"/>
              <a:sym typeface="Playfair Display"/>
            </a:endParaRPr>
          </a:p>
        </p:txBody>
      </p:sp>
      <p:sp>
        <p:nvSpPr>
          <p:cNvPr id="458" name="Google Shape;458;p44"/>
          <p:cNvSpPr txBox="1"/>
          <p:nvPr/>
        </p:nvSpPr>
        <p:spPr>
          <a:xfrm>
            <a:off x="609600" y="24061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30770"/>
              </a:lnSpc>
              <a:spcBef>
                <a:spcPts val="0"/>
              </a:spcBef>
              <a:spcAft>
                <a:spcPts val="0"/>
              </a:spcAft>
              <a:buNone/>
            </a:pPr>
            <a:r>
              <a:t/>
            </a:r>
            <a:endParaRPr sz="1000">
              <a:solidFill>
                <a:schemeClr val="dk1"/>
              </a:solidFill>
              <a:highlight>
                <a:srgbClr val="FFFFFF"/>
              </a:highlight>
              <a:latin typeface="Courier New"/>
              <a:ea typeface="Courier New"/>
              <a:cs typeface="Courier New"/>
              <a:sym typeface="Courier New"/>
            </a:endParaRPr>
          </a:p>
        </p:txBody>
      </p:sp>
      <p:pic>
        <p:nvPicPr>
          <p:cNvPr id="459" name="Google Shape;459;p44"/>
          <p:cNvPicPr preferRelativeResize="0"/>
          <p:nvPr/>
        </p:nvPicPr>
        <p:blipFill>
          <a:blip r:embed="rId3">
            <a:alphaModFix/>
          </a:blip>
          <a:stretch>
            <a:fillRect/>
          </a:stretch>
        </p:blipFill>
        <p:spPr>
          <a:xfrm>
            <a:off x="427325" y="1164975"/>
            <a:ext cx="4608025" cy="3837124"/>
          </a:xfrm>
          <a:prstGeom prst="rect">
            <a:avLst/>
          </a:prstGeom>
          <a:noFill/>
          <a:ln>
            <a:noFill/>
          </a:ln>
        </p:spPr>
      </p:pic>
      <p:pic>
        <p:nvPicPr>
          <p:cNvPr id="460" name="Google Shape;460;p44"/>
          <p:cNvPicPr preferRelativeResize="0"/>
          <p:nvPr/>
        </p:nvPicPr>
        <p:blipFill>
          <a:blip r:embed="rId4">
            <a:alphaModFix/>
          </a:blip>
          <a:stretch>
            <a:fillRect/>
          </a:stretch>
        </p:blipFill>
        <p:spPr>
          <a:xfrm>
            <a:off x="6514775" y="1074451"/>
            <a:ext cx="2141700" cy="4001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5"/>
          <p:cNvSpPr txBox="1"/>
          <p:nvPr/>
        </p:nvSpPr>
        <p:spPr>
          <a:xfrm>
            <a:off x="1459150" y="1813200"/>
            <a:ext cx="6409800" cy="954300"/>
          </a:xfrm>
          <a:prstGeom prst="rect">
            <a:avLst/>
          </a:prstGeom>
          <a:noFill/>
          <a:ln>
            <a:noFill/>
          </a:ln>
        </p:spPr>
        <p:txBody>
          <a:bodyPr anchorCtr="0" anchor="t" bIns="91425" lIns="91425" spcFirstLastPara="1" rIns="91425" wrap="square" tIns="91425">
            <a:spAutoFit/>
          </a:bodyPr>
          <a:lstStyle/>
          <a:p>
            <a:pPr indent="0" lvl="0" marL="0" rtl="0" algn="ctr">
              <a:lnSpc>
                <a:spcPct val="120002"/>
              </a:lnSpc>
              <a:spcBef>
                <a:spcPts val="0"/>
              </a:spcBef>
              <a:spcAft>
                <a:spcPts val="0"/>
              </a:spcAft>
              <a:buNone/>
            </a:pPr>
            <a:r>
              <a:rPr lang="en-GB" sz="5000">
                <a:solidFill>
                  <a:schemeClr val="accent1"/>
                </a:solidFill>
                <a:latin typeface="Playfair Display"/>
                <a:ea typeface="Playfair Display"/>
                <a:cs typeface="Playfair Display"/>
                <a:sym typeface="Playfair Display"/>
              </a:rPr>
              <a:t>Thankyou</a:t>
            </a:r>
            <a:endParaRPr sz="700">
              <a:solidFill>
                <a:schemeClr val="dk1"/>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57" name="Shape 157"/>
        <p:cNvGrpSpPr/>
        <p:nvPr/>
      </p:nvGrpSpPr>
      <p:grpSpPr>
        <a:xfrm>
          <a:off x="0" y="0"/>
          <a:ext cx="0" cy="0"/>
          <a:chOff x="0" y="0"/>
          <a:chExt cx="0" cy="0"/>
        </a:xfrm>
      </p:grpSpPr>
      <p:grpSp>
        <p:nvGrpSpPr>
          <p:cNvPr id="158" name="Google Shape;158;p25"/>
          <p:cNvGrpSpPr/>
          <p:nvPr/>
        </p:nvGrpSpPr>
        <p:grpSpPr>
          <a:xfrm>
            <a:off x="-6314" y="-809062"/>
            <a:ext cx="9157001" cy="2420468"/>
            <a:chOff x="0" y="-57150"/>
            <a:chExt cx="6137400" cy="1622406"/>
          </a:xfrm>
        </p:grpSpPr>
        <p:sp>
          <p:nvSpPr>
            <p:cNvPr id="159" name="Google Shape;159;p25"/>
            <p:cNvSpPr/>
            <p:nvPr/>
          </p:nvSpPr>
          <p:spPr>
            <a:xfrm>
              <a:off x="0" y="0"/>
              <a:ext cx="6137357" cy="1565256"/>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160" name="Google Shape;160;p25"/>
            <p:cNvSpPr txBox="1"/>
            <p:nvPr/>
          </p:nvSpPr>
          <p:spPr>
            <a:xfrm>
              <a:off x="0" y="-57150"/>
              <a:ext cx="6137400" cy="1622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161" name="Google Shape;161;p25"/>
          <p:cNvPicPr preferRelativeResize="0"/>
          <p:nvPr/>
        </p:nvPicPr>
        <p:blipFill rotWithShape="1">
          <a:blip r:embed="rId3">
            <a:alphaModFix/>
          </a:blip>
          <a:srcRect b="0" l="0" r="0" t="0"/>
          <a:stretch/>
        </p:blipFill>
        <p:spPr>
          <a:xfrm>
            <a:off x="-6300" y="-3583150"/>
            <a:ext cx="10338801" cy="4741200"/>
          </a:xfrm>
          <a:prstGeom prst="rect">
            <a:avLst/>
          </a:prstGeom>
          <a:noFill/>
          <a:ln>
            <a:noFill/>
          </a:ln>
        </p:spPr>
      </p:pic>
      <p:sp>
        <p:nvSpPr>
          <p:cNvPr id="162" name="Google Shape;162;p25"/>
          <p:cNvSpPr txBox="1"/>
          <p:nvPr/>
        </p:nvSpPr>
        <p:spPr>
          <a:xfrm>
            <a:off x="610650" y="263988"/>
            <a:ext cx="82539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lang="en-GB" sz="4500">
                <a:solidFill>
                  <a:srgbClr val="3A3E39"/>
                </a:solidFill>
                <a:latin typeface="Playfair Display"/>
                <a:ea typeface="Playfair Display"/>
                <a:cs typeface="Playfair Display"/>
                <a:sym typeface="Playfair Display"/>
              </a:rPr>
              <a:t>Applications</a:t>
            </a:r>
            <a:endParaRPr b="0" i="0" sz="700" u="none" cap="none" strike="noStrike">
              <a:solidFill>
                <a:srgbClr val="000000"/>
              </a:solidFill>
              <a:latin typeface="Playfair Display"/>
              <a:ea typeface="Playfair Display"/>
              <a:cs typeface="Playfair Display"/>
              <a:sym typeface="Playfair Display"/>
            </a:endParaRPr>
          </a:p>
        </p:txBody>
      </p:sp>
      <p:sp>
        <p:nvSpPr>
          <p:cNvPr id="163" name="Google Shape;163;p25"/>
          <p:cNvSpPr txBox="1"/>
          <p:nvPr/>
        </p:nvSpPr>
        <p:spPr>
          <a:xfrm>
            <a:off x="3545245" y="3182838"/>
            <a:ext cx="2053500" cy="107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8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164" name="Google Shape;164;p25"/>
          <p:cNvSpPr txBox="1"/>
          <p:nvPr/>
        </p:nvSpPr>
        <p:spPr>
          <a:xfrm>
            <a:off x="1403887" y="3182838"/>
            <a:ext cx="1511700" cy="107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8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165" name="Google Shape;165;p25"/>
          <p:cNvSpPr txBox="1"/>
          <p:nvPr/>
        </p:nvSpPr>
        <p:spPr>
          <a:xfrm>
            <a:off x="6157762" y="3182838"/>
            <a:ext cx="1653000" cy="107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8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166" name="Google Shape;166;p25"/>
          <p:cNvSpPr txBox="1"/>
          <p:nvPr/>
        </p:nvSpPr>
        <p:spPr>
          <a:xfrm>
            <a:off x="4403446" y="2015937"/>
            <a:ext cx="337200" cy="1077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Clr>
                <a:srgbClr val="000000"/>
              </a:buClr>
              <a:buSzPts val="45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grpSp>
        <p:nvGrpSpPr>
          <p:cNvPr id="167" name="Google Shape;167;p25"/>
          <p:cNvGrpSpPr/>
          <p:nvPr/>
        </p:nvGrpSpPr>
        <p:grpSpPr>
          <a:xfrm>
            <a:off x="7810745" y="4588775"/>
            <a:ext cx="1162976" cy="404287"/>
            <a:chOff x="0" y="0"/>
            <a:chExt cx="1571802" cy="812800"/>
          </a:xfrm>
        </p:grpSpPr>
        <p:sp>
          <p:nvSpPr>
            <p:cNvPr id="168" name="Google Shape;168;p25"/>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69" name="Google Shape;169;p25"/>
            <p:cNvSpPr txBox="1"/>
            <p:nvPr/>
          </p:nvSpPr>
          <p:spPr>
            <a:xfrm>
              <a:off x="0" y="165100"/>
              <a:ext cx="1470300" cy="444600"/>
            </a:xfrm>
            <a:prstGeom prst="rect">
              <a:avLst/>
            </a:prstGeom>
            <a:noFill/>
            <a:ln>
              <a:noFill/>
            </a:ln>
          </p:spPr>
          <p:txBody>
            <a:bodyPr anchorCtr="0" anchor="ctr" bIns="26925" lIns="26925" spcFirstLastPara="1" rIns="26925" wrap="square" tIns="26925">
              <a:noAutofit/>
            </a:bodyPr>
            <a:lstStyle/>
            <a:p>
              <a:pPr indent="0" lvl="0" marL="0" marR="0" rtl="0" algn="ctr">
                <a:lnSpc>
                  <a:spcPct val="186611"/>
                </a:lnSpc>
                <a:spcBef>
                  <a:spcPts val="0"/>
                </a:spcBef>
                <a:spcAft>
                  <a:spcPts val="0"/>
                </a:spcAft>
                <a:buClr>
                  <a:srgbClr val="000000"/>
                </a:buClr>
                <a:buSzPts val="954"/>
                <a:buFont typeface="Arial"/>
                <a:buNone/>
              </a:pPr>
              <a:r>
                <a:t/>
              </a:r>
              <a:endParaRPr b="0" i="0" sz="953" u="none" cap="none" strike="noStrike">
                <a:solidFill>
                  <a:schemeClr val="dk1"/>
                </a:solidFill>
                <a:latin typeface="Calibri"/>
                <a:ea typeface="Calibri"/>
                <a:cs typeface="Calibri"/>
                <a:sym typeface="Calibri"/>
              </a:endParaRPr>
            </a:p>
          </p:txBody>
        </p:sp>
      </p:grpSp>
      <p:sp>
        <p:nvSpPr>
          <p:cNvPr id="170" name="Google Shape;170;p25"/>
          <p:cNvSpPr txBox="1"/>
          <p:nvPr/>
        </p:nvSpPr>
        <p:spPr>
          <a:xfrm>
            <a:off x="84275" y="1804650"/>
            <a:ext cx="8253900" cy="3188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A3E39"/>
              </a:buClr>
              <a:buSzPts val="1800"/>
              <a:buFont typeface="Playfair Display"/>
              <a:buChar char="●"/>
            </a:pPr>
            <a:r>
              <a:rPr b="1" lang="en-GB" sz="1800">
                <a:solidFill>
                  <a:srgbClr val="3A3E39"/>
                </a:solidFill>
                <a:latin typeface="Playfair Display"/>
                <a:ea typeface="Playfair Display"/>
                <a:cs typeface="Playfair Display"/>
                <a:sym typeface="Playfair Display"/>
              </a:rPr>
              <a:t>Online Job Portals (e.g., LinkedIn, Naukri , etc)</a:t>
            </a:r>
            <a:endParaRPr sz="1800">
              <a:solidFill>
                <a:srgbClr val="3A3E39"/>
              </a:solidFill>
              <a:latin typeface="Playfair Display"/>
              <a:ea typeface="Playfair Display"/>
              <a:cs typeface="Playfair Display"/>
              <a:sym typeface="Playfair Display"/>
            </a:endParaRPr>
          </a:p>
          <a:p>
            <a:pPr indent="-342900" lvl="0" marL="457200" rtl="0" algn="l">
              <a:lnSpc>
                <a:spcPct val="150000"/>
              </a:lnSpc>
              <a:spcBef>
                <a:spcPts val="0"/>
              </a:spcBef>
              <a:spcAft>
                <a:spcPts val="0"/>
              </a:spcAft>
              <a:buClr>
                <a:srgbClr val="3A3E39"/>
              </a:buClr>
              <a:buSzPts val="1800"/>
              <a:buFont typeface="Playfair Display"/>
              <a:buChar char="●"/>
            </a:pPr>
            <a:r>
              <a:rPr b="1" lang="en-GB" sz="1800">
                <a:solidFill>
                  <a:srgbClr val="3A3E39"/>
                </a:solidFill>
                <a:latin typeface="Playfair Display"/>
                <a:ea typeface="Playfair Display"/>
                <a:cs typeface="Playfair Display"/>
                <a:sym typeface="Playfair Display"/>
              </a:rPr>
              <a:t>Recruitment Agencies</a:t>
            </a:r>
            <a:endParaRPr sz="1800">
              <a:solidFill>
                <a:srgbClr val="3A3E39"/>
              </a:solidFill>
              <a:latin typeface="Playfair Display"/>
              <a:ea typeface="Playfair Display"/>
              <a:cs typeface="Playfair Display"/>
              <a:sym typeface="Playfair Display"/>
            </a:endParaRPr>
          </a:p>
          <a:p>
            <a:pPr indent="-342900" lvl="0" marL="457200" rtl="0" algn="l">
              <a:lnSpc>
                <a:spcPct val="150000"/>
              </a:lnSpc>
              <a:spcBef>
                <a:spcPts val="0"/>
              </a:spcBef>
              <a:spcAft>
                <a:spcPts val="0"/>
              </a:spcAft>
              <a:buClr>
                <a:srgbClr val="3A3E39"/>
              </a:buClr>
              <a:buSzPts val="1800"/>
              <a:buFont typeface="Playfair Display"/>
              <a:buChar char="●"/>
            </a:pPr>
            <a:r>
              <a:rPr b="1" lang="en-GB" sz="1800">
                <a:solidFill>
                  <a:srgbClr val="3A3E39"/>
                </a:solidFill>
                <a:latin typeface="Playfair Display"/>
                <a:ea typeface="Playfair Display"/>
                <a:cs typeface="Playfair Display"/>
                <a:sym typeface="Playfair Display"/>
              </a:rPr>
              <a:t>Corporate HR Systems</a:t>
            </a:r>
            <a:endParaRPr sz="1800">
              <a:solidFill>
                <a:srgbClr val="3A3E39"/>
              </a:solidFill>
              <a:latin typeface="Playfair Display"/>
              <a:ea typeface="Playfair Display"/>
              <a:cs typeface="Playfair Display"/>
              <a:sym typeface="Playfair Display"/>
            </a:endParaRPr>
          </a:p>
          <a:p>
            <a:pPr indent="-342900" lvl="0" marL="457200" rtl="0" algn="l">
              <a:lnSpc>
                <a:spcPct val="150000"/>
              </a:lnSpc>
              <a:spcBef>
                <a:spcPts val="0"/>
              </a:spcBef>
              <a:spcAft>
                <a:spcPts val="0"/>
              </a:spcAft>
              <a:buClr>
                <a:srgbClr val="3A3E39"/>
              </a:buClr>
              <a:buSzPts val="1800"/>
              <a:buFont typeface="Playfair Display"/>
              <a:buChar char="●"/>
            </a:pPr>
            <a:r>
              <a:rPr b="1" lang="en-GB" sz="1800">
                <a:solidFill>
                  <a:srgbClr val="3A3E39"/>
                </a:solidFill>
                <a:latin typeface="Playfair Display"/>
                <a:ea typeface="Playfair Display"/>
                <a:cs typeface="Playfair Display"/>
                <a:sym typeface="Playfair Display"/>
              </a:rPr>
              <a:t>Government and Employment Services</a:t>
            </a:r>
            <a:endParaRPr b="1" sz="1800">
              <a:solidFill>
                <a:srgbClr val="3A3E39"/>
              </a:solidFill>
              <a:latin typeface="Playfair Display"/>
              <a:ea typeface="Playfair Display"/>
              <a:cs typeface="Playfair Display"/>
              <a:sym typeface="Playfair Display"/>
            </a:endParaRPr>
          </a:p>
          <a:p>
            <a:pPr indent="-342900" lvl="0" marL="457200" rtl="0" algn="l">
              <a:lnSpc>
                <a:spcPct val="150000"/>
              </a:lnSpc>
              <a:spcBef>
                <a:spcPts val="0"/>
              </a:spcBef>
              <a:spcAft>
                <a:spcPts val="0"/>
              </a:spcAft>
              <a:buClr>
                <a:srgbClr val="3A3E39"/>
              </a:buClr>
              <a:buSzPts val="1800"/>
              <a:buFont typeface="Playfair Display"/>
              <a:buChar char="●"/>
            </a:pPr>
            <a:r>
              <a:rPr b="1" lang="en-GB" sz="1800">
                <a:solidFill>
                  <a:srgbClr val="3A3E39"/>
                </a:solidFill>
                <a:latin typeface="Playfair Display"/>
                <a:ea typeface="Playfair Display"/>
                <a:cs typeface="Playfair Display"/>
                <a:sym typeface="Playfair Display"/>
              </a:rPr>
              <a:t>Mobile Apps for Job Seekers</a:t>
            </a:r>
            <a:br>
              <a:rPr b="1" lang="en-GB" sz="1800">
                <a:solidFill>
                  <a:srgbClr val="3A3E39"/>
                </a:solidFill>
                <a:latin typeface="Playfair Display"/>
                <a:ea typeface="Playfair Display"/>
                <a:cs typeface="Playfair Display"/>
                <a:sym typeface="Playfair Display"/>
              </a:rPr>
            </a:br>
            <a:endParaRPr sz="1800">
              <a:solidFill>
                <a:srgbClr val="3A3E39"/>
              </a:solidFill>
              <a:latin typeface="Playfair Display"/>
              <a:ea typeface="Playfair Display"/>
              <a:cs typeface="Playfair Display"/>
              <a:sym typeface="Playfair Display"/>
            </a:endParaRPr>
          </a:p>
          <a:p>
            <a:pPr indent="0" lvl="0" marL="0" rtl="0" algn="l">
              <a:spcBef>
                <a:spcPts val="2400"/>
              </a:spcBef>
              <a:spcAft>
                <a:spcPts val="0"/>
              </a:spcAft>
              <a:buNone/>
            </a:pPr>
            <a:r>
              <a:t/>
            </a:r>
            <a:endParaRPr sz="1800">
              <a:solidFill>
                <a:srgbClr val="3A3E39"/>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74" name="Shape 174"/>
        <p:cNvGrpSpPr/>
        <p:nvPr/>
      </p:nvGrpSpPr>
      <p:grpSpPr>
        <a:xfrm>
          <a:off x="0" y="0"/>
          <a:ext cx="0" cy="0"/>
          <a:chOff x="0" y="0"/>
          <a:chExt cx="0" cy="0"/>
        </a:xfrm>
      </p:grpSpPr>
      <p:grpSp>
        <p:nvGrpSpPr>
          <p:cNvPr id="175" name="Google Shape;175;p26"/>
          <p:cNvGrpSpPr/>
          <p:nvPr/>
        </p:nvGrpSpPr>
        <p:grpSpPr>
          <a:xfrm>
            <a:off x="3658073" y="3501359"/>
            <a:ext cx="5485927" cy="1642141"/>
            <a:chOff x="0" y="-57150"/>
            <a:chExt cx="3676986" cy="1100658"/>
          </a:xfrm>
        </p:grpSpPr>
        <p:sp>
          <p:nvSpPr>
            <p:cNvPr id="176" name="Google Shape;176;p26"/>
            <p:cNvSpPr/>
            <p:nvPr/>
          </p:nvSpPr>
          <p:spPr>
            <a:xfrm>
              <a:off x="0" y="0"/>
              <a:ext cx="3676986" cy="1043508"/>
            </a:xfrm>
            <a:custGeom>
              <a:rect b="b" l="l" r="r" t="t"/>
              <a:pathLst>
                <a:path extrusionOk="0" h="1043508" w="3676986">
                  <a:moveTo>
                    <a:pt x="0" y="0"/>
                  </a:moveTo>
                  <a:lnTo>
                    <a:pt x="3676986" y="0"/>
                  </a:lnTo>
                  <a:lnTo>
                    <a:pt x="3676986" y="1043508"/>
                  </a:lnTo>
                  <a:lnTo>
                    <a:pt x="0" y="1043508"/>
                  </a:lnTo>
                  <a:close/>
                </a:path>
              </a:pathLst>
            </a:custGeom>
            <a:solidFill>
              <a:srgbClr val="BBDAE0"/>
            </a:solidFill>
            <a:ln>
              <a:noFill/>
            </a:ln>
          </p:spPr>
        </p:sp>
        <p:sp>
          <p:nvSpPr>
            <p:cNvPr id="177" name="Google Shape;177;p26"/>
            <p:cNvSpPr txBox="1"/>
            <p:nvPr/>
          </p:nvSpPr>
          <p:spPr>
            <a:xfrm>
              <a:off x="0" y="-57150"/>
              <a:ext cx="3676986" cy="1100658"/>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178" name="Google Shape;178;p26"/>
          <p:cNvPicPr preferRelativeResize="0"/>
          <p:nvPr/>
        </p:nvPicPr>
        <p:blipFill rotWithShape="1">
          <a:blip r:embed="rId3">
            <a:alphaModFix/>
          </a:blip>
          <a:srcRect b="0" l="0" r="0" t="0"/>
          <a:stretch/>
        </p:blipFill>
        <p:spPr>
          <a:xfrm>
            <a:off x="3661243" y="3571624"/>
            <a:ext cx="5485875" cy="5516449"/>
          </a:xfrm>
          <a:prstGeom prst="rect">
            <a:avLst/>
          </a:prstGeom>
          <a:noFill/>
          <a:ln>
            <a:noFill/>
          </a:ln>
        </p:spPr>
      </p:pic>
      <p:sp>
        <p:nvSpPr>
          <p:cNvPr id="179" name="Google Shape;179;p26"/>
          <p:cNvSpPr/>
          <p:nvPr/>
        </p:nvSpPr>
        <p:spPr>
          <a:xfrm>
            <a:off x="5546719" y="-143551"/>
            <a:ext cx="3597249" cy="3730143"/>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180" name="Google Shape;180;p26"/>
          <p:cNvSpPr txBox="1"/>
          <p:nvPr/>
        </p:nvSpPr>
        <p:spPr>
          <a:xfrm>
            <a:off x="4270232" y="-193110"/>
            <a:ext cx="3597300" cy="38152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cxnSp>
        <p:nvCxnSpPr>
          <p:cNvPr id="181" name="Google Shape;181;p26"/>
          <p:cNvCxnSpPr/>
          <p:nvPr/>
        </p:nvCxnSpPr>
        <p:spPr>
          <a:xfrm>
            <a:off x="4734119" y="4633913"/>
            <a:ext cx="1511746" cy="0"/>
          </a:xfrm>
          <a:prstGeom prst="straightConnector1">
            <a:avLst/>
          </a:prstGeom>
          <a:noFill/>
          <a:ln cap="flat" cmpd="sng" w="19050">
            <a:solidFill>
              <a:srgbClr val="157E90"/>
            </a:solidFill>
            <a:prstDash val="solid"/>
            <a:round/>
            <a:headEnd len="sm" w="sm" type="none"/>
            <a:tailEnd len="sm" w="sm" type="none"/>
          </a:ln>
        </p:spPr>
      </p:cxnSp>
      <p:grpSp>
        <p:nvGrpSpPr>
          <p:cNvPr id="182" name="Google Shape;182;p26"/>
          <p:cNvGrpSpPr/>
          <p:nvPr/>
        </p:nvGrpSpPr>
        <p:grpSpPr>
          <a:xfrm>
            <a:off x="-549950" y="-432940"/>
            <a:ext cx="1170708" cy="942511"/>
            <a:chOff x="0" y="-57150"/>
            <a:chExt cx="784683" cy="631731"/>
          </a:xfrm>
        </p:grpSpPr>
        <p:sp>
          <p:nvSpPr>
            <p:cNvPr id="183" name="Google Shape;183;p26"/>
            <p:cNvSpPr/>
            <p:nvPr/>
          </p:nvSpPr>
          <p:spPr>
            <a:xfrm>
              <a:off x="0" y="0"/>
              <a:ext cx="784683" cy="574581"/>
            </a:xfrm>
            <a:custGeom>
              <a:rect b="b" l="l" r="r" t="t"/>
              <a:pathLst>
                <a:path extrusionOk="0" h="574581" w="784683">
                  <a:moveTo>
                    <a:pt x="0" y="0"/>
                  </a:moveTo>
                  <a:lnTo>
                    <a:pt x="784683" y="0"/>
                  </a:lnTo>
                  <a:lnTo>
                    <a:pt x="784683" y="574581"/>
                  </a:lnTo>
                  <a:lnTo>
                    <a:pt x="0" y="574581"/>
                  </a:lnTo>
                  <a:close/>
                </a:path>
              </a:pathLst>
            </a:custGeom>
            <a:solidFill>
              <a:srgbClr val="BBDAE0"/>
            </a:solidFill>
            <a:ln>
              <a:noFill/>
            </a:ln>
          </p:spPr>
        </p:sp>
        <p:sp>
          <p:nvSpPr>
            <p:cNvPr id="184" name="Google Shape;184;p26"/>
            <p:cNvSpPr txBox="1"/>
            <p:nvPr/>
          </p:nvSpPr>
          <p:spPr>
            <a:xfrm>
              <a:off x="0" y="-57150"/>
              <a:ext cx="784683" cy="631731"/>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185" name="Google Shape;185;p26"/>
          <p:cNvGrpSpPr/>
          <p:nvPr/>
        </p:nvGrpSpPr>
        <p:grpSpPr>
          <a:xfrm>
            <a:off x="620769" y="4443149"/>
            <a:ext cx="737800" cy="381526"/>
            <a:chOff x="0" y="0"/>
            <a:chExt cx="1571802" cy="812800"/>
          </a:xfrm>
        </p:grpSpPr>
        <p:sp>
          <p:nvSpPr>
            <p:cNvPr id="186" name="Google Shape;186;p26"/>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87" name="Google Shape;187;p26"/>
            <p:cNvSpPr txBox="1"/>
            <p:nvPr/>
          </p:nvSpPr>
          <p:spPr>
            <a:xfrm>
              <a:off x="0" y="165100"/>
              <a:ext cx="1470202" cy="4445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88" name="Google Shape;188;p26"/>
          <p:cNvSpPr txBox="1"/>
          <p:nvPr/>
        </p:nvSpPr>
        <p:spPr>
          <a:xfrm>
            <a:off x="688787" y="0"/>
            <a:ext cx="4604400" cy="769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Clr>
                <a:srgbClr val="000000"/>
              </a:buClr>
              <a:buSzPts val="5000"/>
              <a:buFont typeface="Arial"/>
              <a:buNone/>
            </a:pPr>
            <a:r>
              <a:rPr b="0" i="0" lang="en-GB" sz="5000" u="none" cap="none" strike="noStrike">
                <a:solidFill>
                  <a:srgbClr val="3A3E39"/>
                </a:solidFill>
                <a:latin typeface="Playfair Display"/>
                <a:ea typeface="Playfair Display"/>
                <a:cs typeface="Playfair Display"/>
                <a:sym typeface="Playfair Display"/>
              </a:rPr>
              <a:t>Data Overview</a:t>
            </a:r>
            <a:endParaRPr b="0" i="0" sz="700" u="none" cap="none" strike="noStrike">
              <a:solidFill>
                <a:srgbClr val="000000"/>
              </a:solidFill>
              <a:latin typeface="Playfair Display"/>
              <a:ea typeface="Playfair Display"/>
              <a:cs typeface="Playfair Display"/>
              <a:sym typeface="Playfair Display"/>
            </a:endParaRPr>
          </a:p>
        </p:txBody>
      </p:sp>
      <p:sp>
        <p:nvSpPr>
          <p:cNvPr id="189" name="Google Shape;189;p26"/>
          <p:cNvSpPr txBox="1"/>
          <p:nvPr/>
        </p:nvSpPr>
        <p:spPr>
          <a:xfrm>
            <a:off x="688786" y="1347263"/>
            <a:ext cx="3995700" cy="3332400"/>
          </a:xfrm>
          <a:prstGeom prst="rect">
            <a:avLst/>
          </a:prstGeom>
          <a:noFill/>
          <a:ln>
            <a:noFill/>
          </a:ln>
        </p:spPr>
        <p:txBody>
          <a:bodyPr anchorCtr="0" anchor="t" bIns="0" lIns="0" spcFirstLastPara="1" rIns="0" wrap="square" tIns="0">
            <a:spAutoFit/>
          </a:bodyPr>
          <a:lstStyle/>
          <a:p>
            <a:pPr indent="-228600" lvl="0" marL="228600" marR="0" rtl="0" algn="l">
              <a:lnSpc>
                <a:spcPct val="130000"/>
              </a:lnSpc>
              <a:spcBef>
                <a:spcPts val="0"/>
              </a:spcBef>
              <a:spcAft>
                <a:spcPts val="0"/>
              </a:spcAft>
              <a:buClr>
                <a:srgbClr val="000000"/>
              </a:buClr>
              <a:buSzPts val="1800"/>
              <a:buFont typeface="Proxima Nova"/>
              <a:buChar char="●"/>
            </a:pPr>
            <a:r>
              <a:rPr b="0" i="0" lang="en-GB" sz="1800" u="none" cap="none" strike="noStrike">
                <a:solidFill>
                  <a:srgbClr val="000000"/>
                </a:solidFill>
                <a:latin typeface="Proxima Nova"/>
                <a:ea typeface="Proxima Nova"/>
                <a:cs typeface="Proxima Nova"/>
                <a:sym typeface="Proxima Nova"/>
              </a:rPr>
              <a:t>17,800 job listings</a:t>
            </a:r>
            <a:endParaRPr b="0" i="0" sz="1800" u="none" cap="none" strike="noStrike">
              <a:solidFill>
                <a:srgbClr val="000000"/>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rgbClr val="000000"/>
                </a:solidFill>
                <a:latin typeface="Proxima Nova"/>
                <a:ea typeface="Proxima Nova"/>
                <a:cs typeface="Proxima Nova"/>
                <a:sym typeface="Proxima Nova"/>
              </a:rPr>
              <a:t>(4.84% of listings are fake)</a:t>
            </a:r>
            <a:endParaRPr b="0" i="0" sz="1500" u="none" cap="none" strike="noStrike">
              <a:solidFill>
                <a:srgbClr val="000000"/>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t/>
            </a:r>
            <a:endParaRPr b="0" i="0" sz="1500" u="none" cap="none" strike="noStrike">
              <a:solidFill>
                <a:srgbClr val="000000"/>
              </a:solidFill>
              <a:latin typeface="Proxima Nova"/>
              <a:ea typeface="Proxima Nova"/>
              <a:cs typeface="Proxima Nova"/>
              <a:sym typeface="Proxima Nova"/>
            </a:endParaRPr>
          </a:p>
          <a:p>
            <a:pPr indent="-228600" lvl="0" marL="228600" marR="0" rtl="0" algn="l">
              <a:lnSpc>
                <a:spcPct val="130000"/>
              </a:lnSpc>
              <a:spcBef>
                <a:spcPts val="0"/>
              </a:spcBef>
              <a:spcAft>
                <a:spcPts val="0"/>
              </a:spcAft>
              <a:buClr>
                <a:srgbClr val="000000"/>
              </a:buClr>
              <a:buSzPts val="1800"/>
              <a:buFont typeface="Proxima Nova"/>
              <a:buChar char="●"/>
            </a:pPr>
            <a:r>
              <a:rPr b="0" i="0" lang="en-GB" sz="1800" u="none" cap="none" strike="noStrike">
                <a:solidFill>
                  <a:srgbClr val="000000"/>
                </a:solidFill>
                <a:latin typeface="Proxima Nova"/>
                <a:ea typeface="Proxima Nova"/>
                <a:cs typeface="Proxima Nova"/>
                <a:sym typeface="Proxima Nova"/>
              </a:rPr>
              <a:t>18 Original Columns</a:t>
            </a:r>
            <a:endParaRPr b="0" i="0" sz="1800" u="none" cap="none" strike="noStrike">
              <a:solidFill>
                <a:srgbClr val="000000"/>
              </a:solidFill>
              <a:latin typeface="Proxima Nova"/>
              <a:ea typeface="Proxima Nova"/>
              <a:cs typeface="Proxima Nova"/>
              <a:sym typeface="Proxima Nova"/>
            </a:endParaRPr>
          </a:p>
          <a:p>
            <a:pPr indent="-209550" lvl="1" marL="457200" marR="0" rtl="0" algn="l">
              <a:lnSpc>
                <a:spcPct val="130000"/>
              </a:lnSpc>
              <a:spcBef>
                <a:spcPts val="0"/>
              </a:spcBef>
              <a:spcAft>
                <a:spcPts val="0"/>
              </a:spcAft>
              <a:buClr>
                <a:srgbClr val="000000"/>
              </a:buClr>
              <a:buSzPts val="1500"/>
              <a:buFont typeface="Proxima Nova"/>
              <a:buChar char="○"/>
            </a:pPr>
            <a:r>
              <a:rPr b="0" i="0" lang="en-GB" sz="1500" u="none" cap="none" strike="noStrike">
                <a:solidFill>
                  <a:srgbClr val="000000"/>
                </a:solidFill>
                <a:latin typeface="Proxima Nova"/>
                <a:ea typeface="Proxima Nova"/>
                <a:cs typeface="Proxima Nova"/>
                <a:sym typeface="Proxima Nova"/>
              </a:rPr>
              <a:t>Job Title/Description</a:t>
            </a:r>
            <a:endParaRPr b="0" i="0" sz="1500" u="none" cap="none" strike="noStrike">
              <a:solidFill>
                <a:srgbClr val="000000"/>
              </a:solidFill>
              <a:latin typeface="Proxima Nova"/>
              <a:ea typeface="Proxima Nova"/>
              <a:cs typeface="Proxima Nova"/>
              <a:sym typeface="Proxima Nova"/>
            </a:endParaRPr>
          </a:p>
          <a:p>
            <a:pPr indent="-209550" lvl="1" marL="457200" marR="0" rtl="0" algn="l">
              <a:lnSpc>
                <a:spcPct val="130000"/>
              </a:lnSpc>
              <a:spcBef>
                <a:spcPts val="0"/>
              </a:spcBef>
              <a:spcAft>
                <a:spcPts val="0"/>
              </a:spcAft>
              <a:buClr>
                <a:srgbClr val="000000"/>
              </a:buClr>
              <a:buSzPts val="1500"/>
              <a:buFont typeface="Proxima Nova"/>
              <a:buChar char="○"/>
            </a:pPr>
            <a:r>
              <a:rPr b="0" i="0" lang="en-GB" sz="1500" u="none" cap="none" strike="noStrike">
                <a:solidFill>
                  <a:srgbClr val="000000"/>
                </a:solidFill>
                <a:latin typeface="Proxima Nova"/>
                <a:ea typeface="Proxima Nova"/>
                <a:cs typeface="Proxima Nova"/>
                <a:sym typeface="Proxima Nova"/>
              </a:rPr>
              <a:t>Industry/Department</a:t>
            </a:r>
            <a:endParaRPr b="0" i="0" sz="1500" u="none" cap="none" strike="noStrike">
              <a:solidFill>
                <a:srgbClr val="000000"/>
              </a:solidFill>
              <a:latin typeface="Proxima Nova"/>
              <a:ea typeface="Proxima Nova"/>
              <a:cs typeface="Proxima Nova"/>
              <a:sym typeface="Proxima Nova"/>
            </a:endParaRPr>
          </a:p>
          <a:p>
            <a:pPr indent="-209550" lvl="1" marL="457200" marR="0" rtl="0" algn="l">
              <a:lnSpc>
                <a:spcPct val="130000"/>
              </a:lnSpc>
              <a:spcBef>
                <a:spcPts val="0"/>
              </a:spcBef>
              <a:spcAft>
                <a:spcPts val="0"/>
              </a:spcAft>
              <a:buClr>
                <a:srgbClr val="000000"/>
              </a:buClr>
              <a:buSzPts val="1500"/>
              <a:buFont typeface="Proxima Nova"/>
              <a:buChar char="○"/>
            </a:pPr>
            <a:r>
              <a:rPr b="0" i="0" lang="en-GB" sz="1500" u="none" cap="none" strike="noStrike">
                <a:solidFill>
                  <a:srgbClr val="000000"/>
                </a:solidFill>
                <a:latin typeface="Proxima Nova"/>
                <a:ea typeface="Proxima Nova"/>
                <a:cs typeface="Proxima Nova"/>
                <a:sym typeface="Proxima Nova"/>
              </a:rPr>
              <a:t>Required Experience/Education</a:t>
            </a:r>
            <a:endParaRPr b="0" i="0" sz="1500" u="none" cap="none" strike="noStrike">
              <a:solidFill>
                <a:srgbClr val="000000"/>
              </a:solidFill>
              <a:latin typeface="Proxima Nova"/>
              <a:ea typeface="Proxima Nova"/>
              <a:cs typeface="Proxima Nova"/>
              <a:sym typeface="Proxima Nova"/>
            </a:endParaRPr>
          </a:p>
          <a:p>
            <a:pPr indent="-209550" lvl="1" marL="457200" marR="0" rtl="0" algn="l">
              <a:lnSpc>
                <a:spcPct val="130000"/>
              </a:lnSpc>
              <a:spcBef>
                <a:spcPts val="0"/>
              </a:spcBef>
              <a:spcAft>
                <a:spcPts val="0"/>
              </a:spcAft>
              <a:buClr>
                <a:srgbClr val="000000"/>
              </a:buClr>
              <a:buSzPts val="1500"/>
              <a:buFont typeface="Proxima Nova"/>
              <a:buChar char="○"/>
            </a:pPr>
            <a:r>
              <a:rPr b="0" i="0" lang="en-GB" sz="1500" u="none" cap="none" strike="noStrike">
                <a:solidFill>
                  <a:srgbClr val="000000"/>
                </a:solidFill>
                <a:latin typeface="Proxima Nova"/>
                <a:ea typeface="Proxima Nova"/>
                <a:cs typeface="Proxima Nova"/>
                <a:sym typeface="Proxima Nova"/>
              </a:rPr>
              <a:t>Employment Type</a:t>
            </a:r>
            <a:endParaRPr b="0" i="0" sz="1500" u="none" cap="none" strike="noStrike">
              <a:solidFill>
                <a:srgbClr val="000000"/>
              </a:solidFill>
              <a:latin typeface="Proxima Nova"/>
              <a:ea typeface="Proxima Nova"/>
              <a:cs typeface="Proxima Nova"/>
              <a:sym typeface="Proxima Nova"/>
            </a:endParaRPr>
          </a:p>
          <a:p>
            <a:pPr indent="-209550" lvl="1" marL="457200" marR="0" rtl="0" algn="l">
              <a:lnSpc>
                <a:spcPct val="130000"/>
              </a:lnSpc>
              <a:spcBef>
                <a:spcPts val="0"/>
              </a:spcBef>
              <a:spcAft>
                <a:spcPts val="0"/>
              </a:spcAft>
              <a:buClr>
                <a:srgbClr val="000000"/>
              </a:buClr>
              <a:buSzPts val="1500"/>
              <a:buFont typeface="Proxima Nova"/>
              <a:buChar char="○"/>
            </a:pPr>
            <a:r>
              <a:rPr b="0" i="0" lang="en-GB" sz="1500" u="none" cap="none" strike="noStrike">
                <a:solidFill>
                  <a:srgbClr val="000000"/>
                </a:solidFill>
                <a:latin typeface="Proxima Nova"/>
                <a:ea typeface="Proxima Nova"/>
                <a:cs typeface="Proxima Nova"/>
                <a:sym typeface="Proxima Nova"/>
              </a:rPr>
              <a:t>Listing Characteristics</a:t>
            </a:r>
            <a:endParaRPr b="0" i="0" sz="1500" u="none" cap="none" strike="noStrike">
              <a:solidFill>
                <a:srgbClr val="000000"/>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t/>
            </a:r>
            <a:endParaRPr b="0" i="0" sz="1500" u="none" cap="none" strike="noStrike">
              <a:solidFill>
                <a:srgbClr val="000000"/>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t/>
            </a:r>
            <a:endParaRPr b="0" i="0" sz="1500" u="none" cap="none" strike="noStrike">
              <a:solidFill>
                <a:srgbClr val="000000"/>
              </a:solidFill>
              <a:latin typeface="Proxima Nova"/>
              <a:ea typeface="Proxima Nova"/>
              <a:cs typeface="Proxima Nova"/>
              <a:sym typeface="Proxima Nova"/>
            </a:endParaRPr>
          </a:p>
        </p:txBody>
      </p:sp>
      <p:pic>
        <p:nvPicPr>
          <p:cNvPr id="190" name="Google Shape;190;p26"/>
          <p:cNvPicPr preferRelativeResize="0"/>
          <p:nvPr/>
        </p:nvPicPr>
        <p:blipFill rotWithShape="1">
          <a:blip r:embed="rId4">
            <a:alphaModFix/>
          </a:blip>
          <a:srcRect b="0" l="0" r="0" t="0"/>
          <a:stretch/>
        </p:blipFill>
        <p:spPr>
          <a:xfrm>
            <a:off x="5148250" y="1217211"/>
            <a:ext cx="3995701" cy="25324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94" name="Shape 194"/>
        <p:cNvGrpSpPr/>
        <p:nvPr/>
      </p:nvGrpSpPr>
      <p:grpSpPr>
        <a:xfrm>
          <a:off x="0" y="0"/>
          <a:ext cx="0" cy="0"/>
          <a:chOff x="0" y="0"/>
          <a:chExt cx="0" cy="0"/>
        </a:xfrm>
      </p:grpSpPr>
      <p:grpSp>
        <p:nvGrpSpPr>
          <p:cNvPr id="195" name="Google Shape;195;p27"/>
          <p:cNvGrpSpPr/>
          <p:nvPr/>
        </p:nvGrpSpPr>
        <p:grpSpPr>
          <a:xfrm>
            <a:off x="7970539" y="4438387"/>
            <a:ext cx="737804" cy="381528"/>
            <a:chOff x="0" y="0"/>
            <a:chExt cx="1571802" cy="812800"/>
          </a:xfrm>
        </p:grpSpPr>
        <p:sp>
          <p:nvSpPr>
            <p:cNvPr id="196" name="Google Shape;196;p27"/>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97" name="Google Shape;197;p27"/>
            <p:cNvSpPr txBox="1"/>
            <p:nvPr/>
          </p:nvSpPr>
          <p:spPr>
            <a:xfrm>
              <a:off x="0" y="165100"/>
              <a:ext cx="1470300" cy="444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aphicFrame>
        <p:nvGraphicFramePr>
          <p:cNvPr id="198" name="Google Shape;198;p27"/>
          <p:cNvGraphicFramePr/>
          <p:nvPr/>
        </p:nvGraphicFramePr>
        <p:xfrm>
          <a:off x="670025" y="998500"/>
          <a:ext cx="3000000" cy="3000000"/>
        </p:xfrm>
        <a:graphic>
          <a:graphicData uri="http://schemas.openxmlformats.org/drawingml/2006/table">
            <a:tbl>
              <a:tblPr>
                <a:noFill/>
                <a:tableStyleId>{F49CF3B2-2B50-460C-A08B-EF8814CA6C60}</a:tableStyleId>
              </a:tblPr>
              <a:tblGrid>
                <a:gridCol w="2871400"/>
                <a:gridCol w="2871400"/>
              </a:tblGrid>
              <a:tr h="421950">
                <a:tc>
                  <a:txBody>
                    <a:bodyPr/>
                    <a:lstStyle/>
                    <a:p>
                      <a:pPr indent="0" lvl="0" marL="0" marR="0" rtl="0" algn="ctr">
                        <a:lnSpc>
                          <a:spcPct val="100000"/>
                        </a:lnSpc>
                        <a:spcBef>
                          <a:spcPts val="0"/>
                        </a:spcBef>
                        <a:spcAft>
                          <a:spcPts val="0"/>
                        </a:spcAft>
                        <a:buClr>
                          <a:srgbClr val="000000"/>
                        </a:buClr>
                        <a:buSzPts val="1800"/>
                        <a:buFont typeface="Arial"/>
                        <a:buNone/>
                      </a:pPr>
                      <a:r>
                        <a:rPr b="1" lang="en-GB" sz="1800" u="none" cap="none" strike="noStrike">
                          <a:latin typeface="Proxima Nova"/>
                          <a:ea typeface="Proxima Nova"/>
                          <a:cs typeface="Proxima Nova"/>
                          <a:sym typeface="Proxima Nova"/>
                        </a:rPr>
                        <a:t>Column</a:t>
                      </a:r>
                      <a:endParaRPr b="1" sz="1800" u="none" cap="none" strike="noStrike">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GB" sz="1800" u="none" cap="none" strike="noStrike">
                          <a:latin typeface="Proxima Nova"/>
                          <a:ea typeface="Proxima Nova"/>
                          <a:cs typeface="Proxima Nova"/>
                          <a:sym typeface="Proxima Nova"/>
                        </a:rPr>
                        <a:t>Percent NaN</a:t>
                      </a:r>
                      <a:endParaRPr b="1" sz="1800" u="none" cap="none" strike="noStrike">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accent1"/>
                          </a:solidFill>
                          <a:latin typeface="Proxima Nova"/>
                          <a:ea typeface="Proxima Nova"/>
                          <a:cs typeface="Proxima Nova"/>
                          <a:sym typeface="Proxima Nova"/>
                        </a:rPr>
                        <a:t>Location</a:t>
                      </a:r>
                      <a:endParaRPr sz="1400" u="none" cap="none" strike="noStrike">
                        <a:solidFill>
                          <a:schemeClr val="accent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accent1"/>
                          </a:solidFill>
                          <a:latin typeface="Proxima Nova"/>
                          <a:ea typeface="Proxima Nova"/>
                          <a:cs typeface="Proxima Nova"/>
                          <a:sym typeface="Proxima Nova"/>
                        </a:rPr>
                        <a:t>2%</a:t>
                      </a:r>
                      <a:endParaRPr sz="1400" u="none" cap="none" strike="noStrike">
                        <a:solidFill>
                          <a:schemeClr val="accent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Department</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64.5%</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980000"/>
                          </a:solidFill>
                          <a:latin typeface="Proxima Nova"/>
                          <a:ea typeface="Proxima Nova"/>
                          <a:cs typeface="Proxima Nova"/>
                          <a:sym typeface="Proxima Nova"/>
                        </a:rPr>
                        <a:t>Salary Range</a:t>
                      </a:r>
                      <a:endParaRPr b="1" sz="1400" u="none" cap="none" strike="noStrike">
                        <a:solidFill>
                          <a:srgbClr val="98000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980000"/>
                          </a:solidFill>
                          <a:latin typeface="Proxima Nova"/>
                          <a:ea typeface="Proxima Nova"/>
                          <a:cs typeface="Proxima Nova"/>
                          <a:sym typeface="Proxima Nova"/>
                        </a:rPr>
                        <a:t>84%</a:t>
                      </a:r>
                      <a:endParaRPr b="1" sz="1400" u="none" cap="none" strike="noStrike">
                        <a:solidFill>
                          <a:srgbClr val="98000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accent1"/>
                          </a:solidFill>
                          <a:latin typeface="Proxima Nova"/>
                          <a:ea typeface="Proxima Nova"/>
                          <a:cs typeface="Proxima Nova"/>
                          <a:sym typeface="Proxima Nova"/>
                        </a:rPr>
                        <a:t>Company Profile</a:t>
                      </a:r>
                      <a:endParaRPr sz="1400" u="none" cap="none" strike="noStrike">
                        <a:solidFill>
                          <a:schemeClr val="accent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accent1"/>
                          </a:solidFill>
                          <a:latin typeface="Proxima Nova"/>
                          <a:ea typeface="Proxima Nova"/>
                          <a:cs typeface="Proxima Nova"/>
                          <a:sym typeface="Proxima Nova"/>
                        </a:rPr>
                        <a:t>18.5%</a:t>
                      </a:r>
                      <a:endParaRPr sz="1400" u="none" cap="none" strike="noStrike">
                        <a:solidFill>
                          <a:schemeClr val="accent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Requirements</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15%</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Benefits</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40%</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Employment Type</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19%</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Required Experience</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39%</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Required Education</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45%</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Industry</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solidFill>
                            <a:srgbClr val="157E90"/>
                          </a:solidFill>
                          <a:latin typeface="Proxima Nova"/>
                          <a:ea typeface="Proxima Nova"/>
                          <a:cs typeface="Proxima Nova"/>
                          <a:sym typeface="Proxima Nova"/>
                        </a:rPr>
                        <a:t>27%</a:t>
                      </a:r>
                      <a:endParaRPr b="1" sz="1400" u="none" cap="none" strike="noStrike">
                        <a:solidFill>
                          <a:srgbClr val="157E90"/>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515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accent1"/>
                          </a:solidFill>
                          <a:latin typeface="Proxima Nova"/>
                          <a:ea typeface="Proxima Nova"/>
                          <a:cs typeface="Proxima Nova"/>
                          <a:sym typeface="Proxima Nova"/>
                        </a:rPr>
                        <a:t>Function </a:t>
                      </a:r>
                      <a:endParaRPr sz="1400" u="none" cap="none" strike="noStrike">
                        <a:solidFill>
                          <a:schemeClr val="accent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accent1"/>
                          </a:solidFill>
                          <a:latin typeface="Proxima Nova"/>
                          <a:ea typeface="Proxima Nova"/>
                          <a:cs typeface="Proxima Nova"/>
                          <a:sym typeface="Proxima Nova"/>
                        </a:rPr>
                        <a:t>36%</a:t>
                      </a:r>
                      <a:endParaRPr sz="1400" u="none" cap="none" strike="noStrike">
                        <a:solidFill>
                          <a:schemeClr val="accent1"/>
                        </a:solidFill>
                        <a:latin typeface="Proxima Nova"/>
                        <a:ea typeface="Proxima Nova"/>
                        <a:cs typeface="Proxima Nova"/>
                        <a:sym typeface="Proxima Nova"/>
                      </a:endParaRPr>
                    </a:p>
                  </a:txBody>
                  <a:tcPr marT="45725" marB="45725" marR="45725" marL="457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99" name="Google Shape;199;p27"/>
          <p:cNvSpPr txBox="1"/>
          <p:nvPr/>
        </p:nvSpPr>
        <p:spPr>
          <a:xfrm>
            <a:off x="670024" y="112638"/>
            <a:ext cx="4604400" cy="769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Clr>
                <a:srgbClr val="000000"/>
              </a:buClr>
              <a:buSzPts val="5000"/>
              <a:buFont typeface="Arial"/>
              <a:buNone/>
            </a:pPr>
            <a:r>
              <a:rPr b="0" i="0" lang="en-GB" sz="5000" u="none" cap="none" strike="noStrike">
                <a:solidFill>
                  <a:srgbClr val="3A3E39"/>
                </a:solidFill>
                <a:latin typeface="Playfair Display"/>
                <a:ea typeface="Playfair Display"/>
                <a:cs typeface="Playfair Display"/>
                <a:sym typeface="Playfair Display"/>
              </a:rPr>
              <a:t>Missing Values</a:t>
            </a:r>
            <a:endParaRPr b="0" i="0" sz="700" u="none" cap="none" strike="noStrike">
              <a:solidFill>
                <a:srgbClr val="000000"/>
              </a:solidFill>
              <a:latin typeface="Playfair Display"/>
              <a:ea typeface="Playfair Display"/>
              <a:cs typeface="Playfair Display"/>
              <a:sym typeface="Playfair Display"/>
            </a:endParaRPr>
          </a:p>
        </p:txBody>
      </p:sp>
      <p:sp>
        <p:nvSpPr>
          <p:cNvPr id="200" name="Google Shape;200;p27"/>
          <p:cNvSpPr/>
          <p:nvPr/>
        </p:nvSpPr>
        <p:spPr>
          <a:xfrm>
            <a:off x="-807175" y="-112637"/>
            <a:ext cx="1175414" cy="5294131"/>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grpSp>
        <p:nvGrpSpPr>
          <p:cNvPr id="201" name="Google Shape;201;p27"/>
          <p:cNvGrpSpPr/>
          <p:nvPr/>
        </p:nvGrpSpPr>
        <p:grpSpPr>
          <a:xfrm>
            <a:off x="6683475" y="2526713"/>
            <a:ext cx="2102045" cy="718061"/>
            <a:chOff x="13030775" y="4490350"/>
            <a:chExt cx="4204090" cy="1436122"/>
          </a:xfrm>
        </p:grpSpPr>
        <p:sp>
          <p:nvSpPr>
            <p:cNvPr id="202" name="Google Shape;202;p27"/>
            <p:cNvSpPr/>
            <p:nvPr/>
          </p:nvSpPr>
          <p:spPr>
            <a:xfrm>
              <a:off x="13030775" y="4490350"/>
              <a:ext cx="4204090"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203" name="Google Shape;203;p27"/>
            <p:cNvSpPr txBox="1"/>
            <p:nvPr/>
          </p:nvSpPr>
          <p:spPr>
            <a:xfrm>
              <a:off x="13183275" y="4885163"/>
              <a:ext cx="3899100" cy="6465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NaN → “Not Provided”</a:t>
              </a:r>
              <a:endParaRPr b="0" i="0" sz="700" u="none" cap="none" strike="noStrike">
                <a:solidFill>
                  <a:srgbClr val="000000"/>
                </a:solidFill>
                <a:latin typeface="Arial"/>
                <a:ea typeface="Arial"/>
                <a:cs typeface="Arial"/>
                <a:sym typeface="Arial"/>
              </a:endParaRPr>
            </a:p>
          </p:txBody>
        </p:sp>
      </p:grpSp>
      <p:sp>
        <p:nvSpPr>
          <p:cNvPr id="204" name="Google Shape;204;p27"/>
          <p:cNvSpPr/>
          <p:nvPr/>
        </p:nvSpPr>
        <p:spPr>
          <a:xfrm rot="5400000">
            <a:off x="-1247025" y="2877300"/>
            <a:ext cx="383445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205" name="Google Shape;205;p27"/>
          <p:cNvSpPr/>
          <p:nvPr/>
        </p:nvSpPr>
        <p:spPr>
          <a:xfrm rot="5400000">
            <a:off x="4485863" y="2835344"/>
            <a:ext cx="383445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206" name="Google Shape;206;p27"/>
          <p:cNvSpPr/>
          <p:nvPr/>
        </p:nvSpPr>
        <p:spPr>
          <a:xfrm>
            <a:off x="670025" y="889919"/>
            <a:ext cx="584325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207" name="Google Shape;207;p27"/>
          <p:cNvSpPr/>
          <p:nvPr/>
        </p:nvSpPr>
        <p:spPr>
          <a:xfrm>
            <a:off x="670025" y="4719107"/>
            <a:ext cx="584325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
        <p:nvSpPr>
          <p:cNvPr id="208" name="Google Shape;208;p27"/>
          <p:cNvSpPr/>
          <p:nvPr/>
        </p:nvSpPr>
        <p:spPr>
          <a:xfrm>
            <a:off x="569575" y="968519"/>
            <a:ext cx="5843250" cy="10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12" name="Shape 212"/>
        <p:cNvGrpSpPr/>
        <p:nvPr/>
      </p:nvGrpSpPr>
      <p:grpSpPr>
        <a:xfrm>
          <a:off x="0" y="0"/>
          <a:ext cx="0" cy="0"/>
          <a:chOff x="0" y="0"/>
          <a:chExt cx="0" cy="0"/>
        </a:xfrm>
      </p:grpSpPr>
      <p:grpSp>
        <p:nvGrpSpPr>
          <p:cNvPr id="213" name="Google Shape;213;p28"/>
          <p:cNvGrpSpPr/>
          <p:nvPr/>
        </p:nvGrpSpPr>
        <p:grpSpPr>
          <a:xfrm>
            <a:off x="514350" y="2450702"/>
            <a:ext cx="5520050" cy="574468"/>
            <a:chOff x="0" y="-57150"/>
            <a:chExt cx="3699889" cy="385045"/>
          </a:xfrm>
        </p:grpSpPr>
        <p:sp>
          <p:nvSpPr>
            <p:cNvPr id="214" name="Google Shape;214;p28"/>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A9A9A9"/>
            </a:solidFill>
            <a:ln>
              <a:noFill/>
            </a:ln>
          </p:spPr>
        </p:sp>
        <p:sp>
          <p:nvSpPr>
            <p:cNvPr id="215" name="Google Shape;215;p28"/>
            <p:cNvSpPr txBox="1"/>
            <p:nvPr/>
          </p:nvSpPr>
          <p:spPr>
            <a:xfrm>
              <a:off x="0" y="-57150"/>
              <a:ext cx="3699889" cy="385045"/>
            </a:xfrm>
            <a:prstGeom prst="rect">
              <a:avLst/>
            </a:prstGeom>
            <a:noFill/>
            <a:ln>
              <a:noFill/>
            </a:ln>
          </p:spPr>
          <p:txBody>
            <a:bodyPr anchorCtr="0" anchor="ctr" bIns="25400" lIns="25400" spcFirstLastPara="1" rIns="25400" wrap="square" tIns="25400">
              <a:noAutofit/>
            </a:bodyPr>
            <a:lstStyle/>
            <a:p>
              <a:pPr indent="0" lvl="0" marL="0" marR="0" rtl="0" algn="l">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16" name="Google Shape;216;p28"/>
          <p:cNvGrpSpPr/>
          <p:nvPr/>
        </p:nvGrpSpPr>
        <p:grpSpPr>
          <a:xfrm>
            <a:off x="514350" y="1713988"/>
            <a:ext cx="5520050" cy="574468"/>
            <a:chOff x="0" y="-57150"/>
            <a:chExt cx="3699889" cy="385045"/>
          </a:xfrm>
        </p:grpSpPr>
        <p:sp>
          <p:nvSpPr>
            <p:cNvPr id="217" name="Google Shape;217;p28"/>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BBDAE0"/>
            </a:solidFill>
            <a:ln>
              <a:noFill/>
            </a:ln>
          </p:spPr>
        </p:sp>
        <p:sp>
          <p:nvSpPr>
            <p:cNvPr id="218" name="Google Shape;218;p28"/>
            <p:cNvSpPr txBox="1"/>
            <p:nvPr/>
          </p:nvSpPr>
          <p:spPr>
            <a:xfrm>
              <a:off x="0" y="-57150"/>
              <a:ext cx="3699889" cy="385045"/>
            </a:xfrm>
            <a:prstGeom prst="rect">
              <a:avLst/>
            </a:prstGeom>
            <a:noFill/>
            <a:ln>
              <a:noFill/>
            </a:ln>
          </p:spPr>
          <p:txBody>
            <a:bodyPr anchorCtr="0" anchor="ctr" bIns="25400" lIns="25400" spcFirstLastPara="1" rIns="25400" wrap="square" tIns="25400">
              <a:noAutofit/>
            </a:bodyPr>
            <a:lstStyle/>
            <a:p>
              <a:pPr indent="0" lvl="0" marL="0" marR="0" rtl="0" algn="l">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19" name="Google Shape;219;p28"/>
          <p:cNvGrpSpPr/>
          <p:nvPr/>
        </p:nvGrpSpPr>
        <p:grpSpPr>
          <a:xfrm>
            <a:off x="6850624" y="-85265"/>
            <a:ext cx="2293376" cy="5228766"/>
            <a:chOff x="0" y="-57150"/>
            <a:chExt cx="1537153" cy="3504622"/>
          </a:xfrm>
        </p:grpSpPr>
        <p:sp>
          <p:nvSpPr>
            <p:cNvPr id="220" name="Google Shape;220;p28"/>
            <p:cNvSpPr/>
            <p:nvPr/>
          </p:nvSpPr>
          <p:spPr>
            <a:xfrm>
              <a:off x="0" y="0"/>
              <a:ext cx="1537153" cy="3447472"/>
            </a:xfrm>
            <a:custGeom>
              <a:rect b="b" l="l" r="r" t="t"/>
              <a:pathLst>
                <a:path extrusionOk="0" h="3447472" w="1537153">
                  <a:moveTo>
                    <a:pt x="0" y="0"/>
                  </a:moveTo>
                  <a:lnTo>
                    <a:pt x="1537153" y="0"/>
                  </a:lnTo>
                  <a:lnTo>
                    <a:pt x="1537153" y="3447472"/>
                  </a:lnTo>
                  <a:lnTo>
                    <a:pt x="0" y="3447472"/>
                  </a:lnTo>
                  <a:close/>
                </a:path>
              </a:pathLst>
            </a:custGeom>
            <a:solidFill>
              <a:srgbClr val="BBDAE0"/>
            </a:solidFill>
            <a:ln>
              <a:noFill/>
            </a:ln>
          </p:spPr>
        </p:sp>
        <p:sp>
          <p:nvSpPr>
            <p:cNvPr id="221" name="Google Shape;221;p28"/>
            <p:cNvSpPr txBox="1"/>
            <p:nvPr/>
          </p:nvSpPr>
          <p:spPr>
            <a:xfrm>
              <a:off x="0" y="-57150"/>
              <a:ext cx="1537153" cy="3504622"/>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222" name="Google Shape;222;p28"/>
          <p:cNvPicPr preferRelativeResize="0"/>
          <p:nvPr/>
        </p:nvPicPr>
        <p:blipFill rotWithShape="1">
          <a:blip r:embed="rId3">
            <a:alphaModFix/>
          </a:blip>
          <a:srcRect b="0" l="0" r="0" t="0"/>
          <a:stretch/>
        </p:blipFill>
        <p:spPr>
          <a:xfrm>
            <a:off x="6870579" y="625"/>
            <a:ext cx="5127701" cy="5158187"/>
          </a:xfrm>
          <a:prstGeom prst="rect">
            <a:avLst/>
          </a:prstGeom>
          <a:noFill/>
          <a:ln>
            <a:noFill/>
          </a:ln>
        </p:spPr>
      </p:pic>
      <p:cxnSp>
        <p:nvCxnSpPr>
          <p:cNvPr id="223" name="Google Shape;223;p28"/>
          <p:cNvCxnSpPr/>
          <p:nvPr/>
        </p:nvCxnSpPr>
        <p:spPr>
          <a:xfrm>
            <a:off x="514350" y="1204913"/>
            <a:ext cx="1511746" cy="0"/>
          </a:xfrm>
          <a:prstGeom prst="straightConnector1">
            <a:avLst/>
          </a:prstGeom>
          <a:noFill/>
          <a:ln cap="flat" cmpd="sng" w="19050">
            <a:solidFill>
              <a:srgbClr val="157E90"/>
            </a:solidFill>
            <a:prstDash val="solid"/>
            <a:round/>
            <a:headEnd len="sm" w="sm" type="none"/>
            <a:tailEnd len="sm" w="sm" type="none"/>
          </a:ln>
        </p:spPr>
      </p:cxnSp>
      <p:cxnSp>
        <p:nvCxnSpPr>
          <p:cNvPr id="224" name="Google Shape;224;p28"/>
          <p:cNvCxnSpPr/>
          <p:nvPr/>
        </p:nvCxnSpPr>
        <p:spPr>
          <a:xfrm>
            <a:off x="6186740" y="4792920"/>
            <a:ext cx="1511745" cy="0"/>
          </a:xfrm>
          <a:prstGeom prst="straightConnector1">
            <a:avLst/>
          </a:prstGeom>
          <a:noFill/>
          <a:ln cap="flat" cmpd="sng" w="19050">
            <a:solidFill>
              <a:srgbClr val="157E90"/>
            </a:solidFill>
            <a:prstDash val="solid"/>
            <a:round/>
            <a:headEnd len="sm" w="sm" type="none"/>
            <a:tailEnd len="sm" w="sm" type="none"/>
          </a:ln>
        </p:spPr>
      </p:cxnSp>
      <p:sp>
        <p:nvSpPr>
          <p:cNvPr id="225" name="Google Shape;225;p28"/>
          <p:cNvSpPr txBox="1"/>
          <p:nvPr/>
        </p:nvSpPr>
        <p:spPr>
          <a:xfrm>
            <a:off x="514350" y="509588"/>
            <a:ext cx="41802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b="0" i="0" lang="en-GB" sz="4500" u="none" cap="none" strike="noStrike">
                <a:solidFill>
                  <a:srgbClr val="3A3E39"/>
                </a:solidFill>
                <a:latin typeface="Playfair Display"/>
                <a:ea typeface="Playfair Display"/>
                <a:cs typeface="Playfair Display"/>
                <a:sym typeface="Playfair Display"/>
              </a:rPr>
              <a:t>Data Highlights</a:t>
            </a:r>
            <a:endParaRPr b="0" i="0" sz="700" u="none" cap="none" strike="noStrike">
              <a:solidFill>
                <a:srgbClr val="000000"/>
              </a:solidFill>
              <a:latin typeface="Playfair Display"/>
              <a:ea typeface="Playfair Display"/>
              <a:cs typeface="Playfair Display"/>
              <a:sym typeface="Playfair Display"/>
            </a:endParaRPr>
          </a:p>
        </p:txBody>
      </p:sp>
      <p:sp>
        <p:nvSpPr>
          <p:cNvPr id="226" name="Google Shape;226;p28"/>
          <p:cNvSpPr txBox="1"/>
          <p:nvPr/>
        </p:nvSpPr>
        <p:spPr>
          <a:xfrm>
            <a:off x="1592290" y="3293739"/>
            <a:ext cx="2292000" cy="2692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700"/>
              <a:buFont typeface="Arial"/>
              <a:buNone/>
            </a:pPr>
            <a:r>
              <a:rPr b="0" i="0" lang="en-GB" sz="1700" u="none" cap="none" strike="noStrike">
                <a:solidFill>
                  <a:srgbClr val="FFFFFF"/>
                </a:solidFill>
                <a:latin typeface="Playfair Display"/>
                <a:ea typeface="Playfair Display"/>
                <a:cs typeface="Playfair Display"/>
                <a:sym typeface="Playfair Display"/>
              </a:rPr>
              <a:t>What we do? </a:t>
            </a:r>
            <a:endParaRPr b="0" i="0" sz="700" u="none" cap="none" strike="noStrike">
              <a:solidFill>
                <a:srgbClr val="000000"/>
              </a:solidFill>
              <a:latin typeface="Playfair Display"/>
              <a:ea typeface="Playfair Display"/>
              <a:cs typeface="Playfair Display"/>
              <a:sym typeface="Playfair Display"/>
            </a:endParaRPr>
          </a:p>
        </p:txBody>
      </p:sp>
      <p:sp>
        <p:nvSpPr>
          <p:cNvPr id="227" name="Google Shape;227;p28"/>
          <p:cNvSpPr txBox="1"/>
          <p:nvPr/>
        </p:nvSpPr>
        <p:spPr>
          <a:xfrm>
            <a:off x="653325" y="1912888"/>
            <a:ext cx="4699200" cy="2692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700"/>
              <a:buFont typeface="Arial"/>
              <a:buNone/>
            </a:pPr>
            <a:r>
              <a:rPr b="0" i="0" lang="en-GB" sz="1700" u="none" cap="none" strike="noStrike">
                <a:solidFill>
                  <a:srgbClr val="000000"/>
                </a:solidFill>
                <a:latin typeface="Playfair Display"/>
                <a:ea typeface="Playfair Display"/>
                <a:cs typeface="Playfair Display"/>
                <a:sym typeface="Playfair Display"/>
              </a:rPr>
              <a:t>Industries &amp; Departments</a:t>
            </a:r>
            <a:endParaRPr b="0" i="0" sz="700" u="none" cap="none" strike="noStrike">
              <a:solidFill>
                <a:srgbClr val="000000"/>
              </a:solidFill>
              <a:latin typeface="Playfair Display"/>
              <a:ea typeface="Playfair Display"/>
              <a:cs typeface="Playfair Display"/>
              <a:sym typeface="Playfair Display"/>
            </a:endParaRPr>
          </a:p>
        </p:txBody>
      </p:sp>
      <p:sp>
        <p:nvSpPr>
          <p:cNvPr id="228" name="Google Shape;228;p28"/>
          <p:cNvSpPr txBox="1"/>
          <p:nvPr/>
        </p:nvSpPr>
        <p:spPr>
          <a:xfrm>
            <a:off x="653323" y="2656475"/>
            <a:ext cx="4308450" cy="2692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700"/>
              <a:buFont typeface="Arial"/>
              <a:buNone/>
            </a:pPr>
            <a:r>
              <a:rPr b="0" i="0" lang="en-GB" sz="1700" u="none" cap="none" strike="noStrike">
                <a:solidFill>
                  <a:schemeClr val="dk1"/>
                </a:solidFill>
                <a:latin typeface="Playfair Display"/>
                <a:ea typeface="Playfair Display"/>
                <a:cs typeface="Playfair Display"/>
                <a:sym typeface="Playfair Display"/>
              </a:rPr>
              <a:t>Education &amp; Experience</a:t>
            </a:r>
            <a:endParaRPr b="0" i="0" sz="1700" u="none" cap="none" strike="noStrike">
              <a:solidFill>
                <a:srgbClr val="000000"/>
              </a:solidFill>
              <a:latin typeface="Playfair Display"/>
              <a:ea typeface="Playfair Display"/>
              <a:cs typeface="Playfair Display"/>
              <a:sym typeface="Playfair Display"/>
            </a:endParaRPr>
          </a:p>
        </p:txBody>
      </p:sp>
      <p:grpSp>
        <p:nvGrpSpPr>
          <p:cNvPr id="229" name="Google Shape;229;p28"/>
          <p:cNvGrpSpPr/>
          <p:nvPr/>
        </p:nvGrpSpPr>
        <p:grpSpPr>
          <a:xfrm>
            <a:off x="514344" y="3187425"/>
            <a:ext cx="5520066" cy="574468"/>
            <a:chOff x="0" y="-57150"/>
            <a:chExt cx="3699900" cy="385045"/>
          </a:xfrm>
        </p:grpSpPr>
        <p:sp>
          <p:nvSpPr>
            <p:cNvPr id="230" name="Google Shape;230;p28"/>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BBDAE0"/>
            </a:solidFill>
            <a:ln>
              <a:noFill/>
            </a:ln>
          </p:spPr>
        </p:sp>
        <p:sp>
          <p:nvSpPr>
            <p:cNvPr id="231" name="Google Shape;231;p28"/>
            <p:cNvSpPr txBox="1"/>
            <p:nvPr/>
          </p:nvSpPr>
          <p:spPr>
            <a:xfrm>
              <a:off x="0" y="-57150"/>
              <a:ext cx="3699900" cy="384900"/>
            </a:xfrm>
            <a:prstGeom prst="rect">
              <a:avLst/>
            </a:prstGeom>
            <a:noFill/>
            <a:ln>
              <a:noFill/>
            </a:ln>
          </p:spPr>
          <p:txBody>
            <a:bodyPr anchorCtr="0" anchor="ctr" bIns="25400" lIns="25400" spcFirstLastPara="1" rIns="25400" wrap="square" tIns="25400">
              <a:noAutofit/>
            </a:bodyPr>
            <a:lstStyle/>
            <a:p>
              <a:pPr indent="0" lvl="0" marL="0" marR="0" rtl="0" algn="l">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32" name="Google Shape;232;p28"/>
          <p:cNvSpPr txBox="1"/>
          <p:nvPr/>
        </p:nvSpPr>
        <p:spPr>
          <a:xfrm>
            <a:off x="653329" y="3386325"/>
            <a:ext cx="4602300" cy="2692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700"/>
              <a:buFont typeface="Arial"/>
              <a:buNone/>
            </a:pPr>
            <a:r>
              <a:rPr b="0" i="0" lang="en-GB" sz="1700" u="none" cap="none" strike="noStrike">
                <a:solidFill>
                  <a:srgbClr val="000000"/>
                </a:solidFill>
                <a:latin typeface="Playfair Display"/>
                <a:ea typeface="Playfair Display"/>
                <a:cs typeface="Playfair Display"/>
                <a:sym typeface="Playfair Display"/>
              </a:rPr>
              <a:t>Salary</a:t>
            </a:r>
            <a:endParaRPr b="0" i="0" sz="700" u="none" cap="none" strike="noStrike">
              <a:solidFill>
                <a:srgbClr val="000000"/>
              </a:solidFill>
              <a:latin typeface="Playfair Display"/>
              <a:ea typeface="Playfair Display"/>
              <a:cs typeface="Playfair Display"/>
              <a:sym typeface="Playfair Display"/>
            </a:endParaRPr>
          </a:p>
        </p:txBody>
      </p:sp>
      <p:pic>
        <p:nvPicPr>
          <p:cNvPr id="233" name="Google Shape;233;p28"/>
          <p:cNvPicPr preferRelativeResize="0"/>
          <p:nvPr/>
        </p:nvPicPr>
        <p:blipFill rotWithShape="1">
          <a:blip r:embed="rId4">
            <a:alphaModFix/>
          </a:blip>
          <a:srcRect b="0" l="0" r="0" t="0"/>
          <a:stretch/>
        </p:blipFill>
        <p:spPr>
          <a:xfrm>
            <a:off x="5255577" y="1106808"/>
            <a:ext cx="3230000" cy="33214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37" name="Shape 237"/>
        <p:cNvGrpSpPr/>
        <p:nvPr/>
      </p:nvGrpSpPr>
      <p:grpSpPr>
        <a:xfrm>
          <a:off x="0" y="0"/>
          <a:ext cx="0" cy="0"/>
          <a:chOff x="0" y="0"/>
          <a:chExt cx="0" cy="0"/>
        </a:xfrm>
      </p:grpSpPr>
      <p:grpSp>
        <p:nvGrpSpPr>
          <p:cNvPr id="238" name="Google Shape;238;p29"/>
          <p:cNvGrpSpPr/>
          <p:nvPr/>
        </p:nvGrpSpPr>
        <p:grpSpPr>
          <a:xfrm>
            <a:off x="514350" y="2450699"/>
            <a:ext cx="5520251" cy="574487"/>
            <a:chOff x="0" y="-57150"/>
            <a:chExt cx="3699900" cy="385045"/>
          </a:xfrm>
        </p:grpSpPr>
        <p:sp>
          <p:nvSpPr>
            <p:cNvPr id="239" name="Google Shape;239;p29"/>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A9A9A9"/>
            </a:solidFill>
            <a:ln>
              <a:noFill/>
            </a:ln>
          </p:spPr>
        </p:sp>
        <p:sp>
          <p:nvSpPr>
            <p:cNvPr id="240" name="Google Shape;240;p29"/>
            <p:cNvSpPr txBox="1"/>
            <p:nvPr/>
          </p:nvSpPr>
          <p:spPr>
            <a:xfrm>
              <a:off x="0" y="-57150"/>
              <a:ext cx="3699900" cy="384900"/>
            </a:xfrm>
            <a:prstGeom prst="rect">
              <a:avLst/>
            </a:prstGeom>
            <a:noFill/>
            <a:ln>
              <a:noFill/>
            </a:ln>
          </p:spPr>
          <p:txBody>
            <a:bodyPr anchorCtr="0" anchor="ctr" bIns="25400" lIns="25400" spcFirstLastPara="1" rIns="25400" wrap="square" tIns="25400">
              <a:noAutofit/>
            </a:bodyPr>
            <a:lstStyle/>
            <a:p>
              <a:pPr indent="0" lvl="0" marL="0" marR="0" rtl="0" algn="l">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41" name="Google Shape;241;p29"/>
          <p:cNvGrpSpPr/>
          <p:nvPr/>
        </p:nvGrpSpPr>
        <p:grpSpPr>
          <a:xfrm>
            <a:off x="6850624" y="-85268"/>
            <a:ext cx="2293502" cy="5228896"/>
            <a:chOff x="0" y="-57150"/>
            <a:chExt cx="1537200" cy="3504622"/>
          </a:xfrm>
        </p:grpSpPr>
        <p:sp>
          <p:nvSpPr>
            <p:cNvPr id="242" name="Google Shape;242;p29"/>
            <p:cNvSpPr/>
            <p:nvPr/>
          </p:nvSpPr>
          <p:spPr>
            <a:xfrm>
              <a:off x="0" y="0"/>
              <a:ext cx="1537153" cy="3447472"/>
            </a:xfrm>
            <a:custGeom>
              <a:rect b="b" l="l" r="r" t="t"/>
              <a:pathLst>
                <a:path extrusionOk="0" h="3447472" w="1537153">
                  <a:moveTo>
                    <a:pt x="0" y="0"/>
                  </a:moveTo>
                  <a:lnTo>
                    <a:pt x="1537153" y="0"/>
                  </a:lnTo>
                  <a:lnTo>
                    <a:pt x="1537153" y="3447472"/>
                  </a:lnTo>
                  <a:lnTo>
                    <a:pt x="0" y="3447472"/>
                  </a:lnTo>
                  <a:close/>
                </a:path>
              </a:pathLst>
            </a:custGeom>
            <a:solidFill>
              <a:srgbClr val="BBDAE0"/>
            </a:solidFill>
            <a:ln>
              <a:noFill/>
            </a:ln>
          </p:spPr>
        </p:sp>
        <p:sp>
          <p:nvSpPr>
            <p:cNvPr id="243" name="Google Shape;243;p29"/>
            <p:cNvSpPr txBox="1"/>
            <p:nvPr/>
          </p:nvSpPr>
          <p:spPr>
            <a:xfrm>
              <a:off x="0" y="-57150"/>
              <a:ext cx="1537200" cy="3504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244" name="Google Shape;244;p29"/>
          <p:cNvPicPr preferRelativeResize="0"/>
          <p:nvPr/>
        </p:nvPicPr>
        <p:blipFill rotWithShape="1">
          <a:blip r:embed="rId3">
            <a:alphaModFix/>
          </a:blip>
          <a:srcRect b="0" l="0" r="0" t="0"/>
          <a:stretch/>
        </p:blipFill>
        <p:spPr>
          <a:xfrm>
            <a:off x="6870579" y="625"/>
            <a:ext cx="5127699" cy="5158189"/>
          </a:xfrm>
          <a:prstGeom prst="rect">
            <a:avLst/>
          </a:prstGeom>
          <a:noFill/>
          <a:ln>
            <a:noFill/>
          </a:ln>
        </p:spPr>
      </p:pic>
      <p:grpSp>
        <p:nvGrpSpPr>
          <p:cNvPr id="245" name="Google Shape;245;p29"/>
          <p:cNvGrpSpPr/>
          <p:nvPr/>
        </p:nvGrpSpPr>
        <p:grpSpPr>
          <a:xfrm>
            <a:off x="514350" y="1713985"/>
            <a:ext cx="5520251" cy="574487"/>
            <a:chOff x="0" y="-57150"/>
            <a:chExt cx="3699900" cy="385045"/>
          </a:xfrm>
        </p:grpSpPr>
        <p:sp>
          <p:nvSpPr>
            <p:cNvPr id="246" name="Google Shape;246;p29"/>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BBDAE0"/>
            </a:solidFill>
            <a:ln>
              <a:noFill/>
            </a:ln>
          </p:spPr>
        </p:sp>
        <p:sp>
          <p:nvSpPr>
            <p:cNvPr id="247" name="Google Shape;247;p29"/>
            <p:cNvSpPr txBox="1"/>
            <p:nvPr/>
          </p:nvSpPr>
          <p:spPr>
            <a:xfrm>
              <a:off x="0" y="-57150"/>
              <a:ext cx="3699900" cy="384900"/>
            </a:xfrm>
            <a:prstGeom prst="rect">
              <a:avLst/>
            </a:prstGeom>
            <a:noFill/>
            <a:ln>
              <a:noFill/>
            </a:ln>
          </p:spPr>
          <p:txBody>
            <a:bodyPr anchorCtr="0" anchor="ctr" bIns="25400" lIns="25400" spcFirstLastPara="1" rIns="25400" wrap="square" tIns="25400">
              <a:noAutofit/>
            </a:bodyPr>
            <a:lstStyle/>
            <a:p>
              <a:pPr indent="0" lvl="0" marL="0" marR="0" rtl="0" algn="l">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248" name="Google Shape;248;p29"/>
          <p:cNvCxnSpPr/>
          <p:nvPr/>
        </p:nvCxnSpPr>
        <p:spPr>
          <a:xfrm>
            <a:off x="514350" y="1204913"/>
            <a:ext cx="1511700" cy="0"/>
          </a:xfrm>
          <a:prstGeom prst="straightConnector1">
            <a:avLst/>
          </a:prstGeom>
          <a:noFill/>
          <a:ln cap="flat" cmpd="sng" w="19050">
            <a:solidFill>
              <a:srgbClr val="157E90"/>
            </a:solidFill>
            <a:prstDash val="solid"/>
            <a:round/>
            <a:headEnd len="sm" w="sm" type="none"/>
            <a:tailEnd len="sm" w="sm" type="none"/>
          </a:ln>
        </p:spPr>
      </p:cxnSp>
      <p:cxnSp>
        <p:nvCxnSpPr>
          <p:cNvPr id="249" name="Google Shape;249;p29"/>
          <p:cNvCxnSpPr/>
          <p:nvPr/>
        </p:nvCxnSpPr>
        <p:spPr>
          <a:xfrm>
            <a:off x="6186740" y="4792920"/>
            <a:ext cx="1511700" cy="0"/>
          </a:xfrm>
          <a:prstGeom prst="straightConnector1">
            <a:avLst/>
          </a:prstGeom>
          <a:noFill/>
          <a:ln cap="flat" cmpd="sng" w="19050">
            <a:solidFill>
              <a:srgbClr val="157E90"/>
            </a:solidFill>
            <a:prstDash val="solid"/>
            <a:round/>
            <a:headEnd len="sm" w="sm" type="none"/>
            <a:tailEnd len="sm" w="sm" type="none"/>
          </a:ln>
        </p:spPr>
      </p:cxnSp>
      <p:sp>
        <p:nvSpPr>
          <p:cNvPr id="250" name="Google Shape;250;p29"/>
          <p:cNvSpPr txBox="1"/>
          <p:nvPr/>
        </p:nvSpPr>
        <p:spPr>
          <a:xfrm>
            <a:off x="514350" y="509588"/>
            <a:ext cx="41802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lang="en-GB" sz="4500">
                <a:solidFill>
                  <a:srgbClr val="3A3E39"/>
                </a:solidFill>
                <a:latin typeface="Playfair Display"/>
                <a:ea typeface="Playfair Display"/>
                <a:cs typeface="Playfair Display"/>
                <a:sym typeface="Playfair Display"/>
              </a:rPr>
              <a:t>Preprocessing </a:t>
            </a:r>
            <a:endParaRPr b="0" i="0" sz="700" u="none" cap="none" strike="noStrike">
              <a:solidFill>
                <a:srgbClr val="000000"/>
              </a:solidFill>
              <a:latin typeface="Playfair Display"/>
              <a:ea typeface="Playfair Display"/>
              <a:cs typeface="Playfair Display"/>
              <a:sym typeface="Playfair Display"/>
            </a:endParaRPr>
          </a:p>
        </p:txBody>
      </p:sp>
      <p:sp>
        <p:nvSpPr>
          <p:cNvPr id="251" name="Google Shape;251;p29"/>
          <p:cNvSpPr txBox="1"/>
          <p:nvPr/>
        </p:nvSpPr>
        <p:spPr>
          <a:xfrm>
            <a:off x="1592290" y="3293739"/>
            <a:ext cx="2292000" cy="2616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700"/>
              <a:buFont typeface="Arial"/>
              <a:buNone/>
            </a:pPr>
            <a:r>
              <a:rPr b="0" i="0" lang="en-GB" sz="1700" u="none" cap="none" strike="noStrike">
                <a:solidFill>
                  <a:srgbClr val="FFFFFF"/>
                </a:solidFill>
                <a:latin typeface="Playfair Display"/>
                <a:ea typeface="Playfair Display"/>
                <a:cs typeface="Playfair Display"/>
                <a:sym typeface="Playfair Display"/>
              </a:rPr>
              <a:t>What we do? </a:t>
            </a:r>
            <a:endParaRPr b="0" i="0" sz="700" u="none" cap="none" strike="noStrike">
              <a:solidFill>
                <a:srgbClr val="000000"/>
              </a:solidFill>
              <a:latin typeface="Playfair Display"/>
              <a:ea typeface="Playfair Display"/>
              <a:cs typeface="Playfair Display"/>
              <a:sym typeface="Playfair Display"/>
            </a:endParaRPr>
          </a:p>
        </p:txBody>
      </p:sp>
      <p:sp>
        <p:nvSpPr>
          <p:cNvPr id="252" name="Google Shape;252;p29"/>
          <p:cNvSpPr txBox="1"/>
          <p:nvPr/>
        </p:nvSpPr>
        <p:spPr>
          <a:xfrm>
            <a:off x="653325" y="1912888"/>
            <a:ext cx="4699200" cy="2616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700"/>
              <a:buFont typeface="Arial"/>
              <a:buNone/>
            </a:pPr>
            <a:r>
              <a:rPr lang="en-GB" sz="1700">
                <a:latin typeface="Playfair Display"/>
                <a:ea typeface="Playfair Display"/>
                <a:cs typeface="Playfair Display"/>
                <a:sym typeface="Playfair Display"/>
              </a:rPr>
              <a:t>Raw data  is noisy, incomplete, and inconsistent</a:t>
            </a:r>
            <a:endParaRPr b="0" i="0" sz="700" u="none" cap="none" strike="noStrike">
              <a:solidFill>
                <a:srgbClr val="000000"/>
              </a:solidFill>
              <a:latin typeface="Playfair Display"/>
              <a:ea typeface="Playfair Display"/>
              <a:cs typeface="Playfair Display"/>
              <a:sym typeface="Playfair Display"/>
            </a:endParaRPr>
          </a:p>
        </p:txBody>
      </p:sp>
      <p:sp>
        <p:nvSpPr>
          <p:cNvPr id="253" name="Google Shape;253;p29"/>
          <p:cNvSpPr txBox="1"/>
          <p:nvPr/>
        </p:nvSpPr>
        <p:spPr>
          <a:xfrm>
            <a:off x="653323" y="2656475"/>
            <a:ext cx="4308600" cy="2616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700"/>
              <a:buFont typeface="Arial"/>
              <a:buNone/>
            </a:pPr>
            <a:r>
              <a:rPr lang="en-GB" sz="1700">
                <a:solidFill>
                  <a:schemeClr val="dk1"/>
                </a:solidFill>
                <a:latin typeface="Playfair Display"/>
                <a:ea typeface="Playfair Display"/>
                <a:cs typeface="Playfair Display"/>
                <a:sym typeface="Playfair Display"/>
              </a:rPr>
              <a:t>M</a:t>
            </a:r>
            <a:r>
              <a:rPr lang="en-GB" sz="1700">
                <a:solidFill>
                  <a:schemeClr val="dk1"/>
                </a:solidFill>
                <a:latin typeface="Playfair Display"/>
                <a:ea typeface="Playfair Display"/>
                <a:cs typeface="Playfair Display"/>
                <a:sym typeface="Playfair Display"/>
              </a:rPr>
              <a:t>issing</a:t>
            </a:r>
            <a:r>
              <a:rPr lang="en-GB" sz="1700">
                <a:solidFill>
                  <a:schemeClr val="dk1"/>
                </a:solidFill>
                <a:latin typeface="Playfair Display"/>
                <a:ea typeface="Playfair Display"/>
                <a:cs typeface="Playfair Display"/>
                <a:sym typeface="Playfair Display"/>
              </a:rPr>
              <a:t> or irrelevant values</a:t>
            </a:r>
            <a:endParaRPr b="0" i="0" sz="1700" u="none" cap="none" strike="noStrike">
              <a:solidFill>
                <a:srgbClr val="000000"/>
              </a:solidFill>
              <a:latin typeface="Playfair Display"/>
              <a:ea typeface="Playfair Display"/>
              <a:cs typeface="Playfair Display"/>
              <a:sym typeface="Playfair Display"/>
            </a:endParaRPr>
          </a:p>
        </p:txBody>
      </p:sp>
      <p:grpSp>
        <p:nvGrpSpPr>
          <p:cNvPr id="254" name="Google Shape;254;p29"/>
          <p:cNvGrpSpPr/>
          <p:nvPr/>
        </p:nvGrpSpPr>
        <p:grpSpPr>
          <a:xfrm>
            <a:off x="514344" y="3187423"/>
            <a:ext cx="5520251" cy="574487"/>
            <a:chOff x="0" y="-57150"/>
            <a:chExt cx="3699900" cy="385045"/>
          </a:xfrm>
        </p:grpSpPr>
        <p:sp>
          <p:nvSpPr>
            <p:cNvPr id="255" name="Google Shape;255;p29"/>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BBDAE0"/>
            </a:solidFill>
            <a:ln>
              <a:noFill/>
            </a:ln>
          </p:spPr>
        </p:sp>
        <p:sp>
          <p:nvSpPr>
            <p:cNvPr id="256" name="Google Shape;256;p29"/>
            <p:cNvSpPr txBox="1"/>
            <p:nvPr/>
          </p:nvSpPr>
          <p:spPr>
            <a:xfrm>
              <a:off x="0" y="-57150"/>
              <a:ext cx="3699900" cy="384900"/>
            </a:xfrm>
            <a:prstGeom prst="rect">
              <a:avLst/>
            </a:prstGeom>
            <a:noFill/>
            <a:ln>
              <a:noFill/>
            </a:ln>
          </p:spPr>
          <p:txBody>
            <a:bodyPr anchorCtr="0" anchor="ctr" bIns="25400" lIns="25400" spcFirstLastPara="1" rIns="25400" wrap="square" tIns="25400">
              <a:noAutofit/>
            </a:bodyPr>
            <a:lstStyle/>
            <a:p>
              <a:pPr indent="0" lvl="0" marL="0" marR="0" rtl="0" algn="l">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57" name="Google Shape;257;p29"/>
          <p:cNvSpPr txBox="1"/>
          <p:nvPr/>
        </p:nvSpPr>
        <p:spPr>
          <a:xfrm>
            <a:off x="653329" y="3386325"/>
            <a:ext cx="4602300" cy="2616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700"/>
              <a:buFont typeface="Arial"/>
              <a:buNone/>
            </a:pPr>
            <a:r>
              <a:rPr lang="en-GB" sz="1700">
                <a:latin typeface="Playfair Display"/>
                <a:ea typeface="Playfair Display"/>
                <a:cs typeface="Playfair Display"/>
                <a:sym typeface="Playfair Display"/>
              </a:rPr>
              <a:t>Transform categorical features</a:t>
            </a:r>
            <a:endParaRPr b="0" i="0" sz="700" u="none" cap="none" strike="noStrike">
              <a:solidFill>
                <a:srgbClr val="000000"/>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nvSpPr>
        <p:spPr>
          <a:xfrm>
            <a:off x="1690801" y="309075"/>
            <a:ext cx="57624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b="0" i="0" lang="en-GB" sz="4500" u="none" cap="none" strike="noStrike">
                <a:solidFill>
                  <a:srgbClr val="3A3E39"/>
                </a:solidFill>
                <a:latin typeface="Playfair Display"/>
                <a:ea typeface="Playfair Display"/>
                <a:cs typeface="Playfair Display"/>
                <a:sym typeface="Playfair Display"/>
              </a:rPr>
              <a:t>Required Education</a:t>
            </a:r>
            <a:endParaRPr b="0" i="0" sz="700" u="none" cap="none" strike="noStrike">
              <a:solidFill>
                <a:srgbClr val="000000"/>
              </a:solidFill>
              <a:latin typeface="Playfair Display"/>
              <a:ea typeface="Playfair Display"/>
              <a:cs typeface="Playfair Display"/>
              <a:sym typeface="Playfair Display"/>
            </a:endParaRPr>
          </a:p>
        </p:txBody>
      </p:sp>
      <p:sp>
        <p:nvSpPr>
          <p:cNvPr id="263" name="Google Shape;263;p30"/>
          <p:cNvSpPr txBox="1"/>
          <p:nvPr/>
        </p:nvSpPr>
        <p:spPr>
          <a:xfrm>
            <a:off x="1450450" y="1424300"/>
            <a:ext cx="2913150" cy="30246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rPr b="1" i="0" lang="en-GB" sz="1500" u="none" cap="none" strike="noStrike">
                <a:solidFill>
                  <a:schemeClr val="dk1"/>
                </a:solidFill>
                <a:latin typeface="Playfair Display"/>
                <a:ea typeface="Playfair Display"/>
                <a:cs typeface="Playfair Display"/>
                <a:sym typeface="Playfair Display"/>
              </a:rPr>
              <a:t>Real Job Listings</a:t>
            </a:r>
            <a:endParaRPr b="1" i="0" sz="1500" u="none" cap="none" strike="noStrike">
              <a:solidFill>
                <a:schemeClr val="dk1"/>
              </a:solidFill>
              <a:latin typeface="Playfair Display"/>
              <a:ea typeface="Playfair Display"/>
              <a:cs typeface="Playfair Display"/>
              <a:sym typeface="Playfair Display"/>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Not Provided - 45%</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1" i="0" lang="en-GB" sz="1500" u="none" cap="none" strike="noStrike">
                <a:solidFill>
                  <a:srgbClr val="157E90"/>
                </a:solidFill>
                <a:latin typeface="Proxima Nova"/>
                <a:ea typeface="Proxima Nova"/>
                <a:cs typeface="Proxima Nova"/>
                <a:sym typeface="Proxima Nova"/>
              </a:rPr>
              <a:t>Bachelor’s Degree - 30% </a:t>
            </a:r>
            <a:endParaRPr b="1" i="0" sz="1500" u="none" cap="none" strike="noStrike">
              <a:solidFill>
                <a:srgbClr val="157E90"/>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High School or Equivalent - 11%</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Unspecified - 8%</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Master’s Degree - 2%</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Associate Degree - 1.5%</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Certification - 0.89%</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All over required education &lt; 1%</a:t>
            </a:r>
            <a:endParaRPr b="0" i="0" sz="1500" u="none" cap="none" strike="noStrike">
              <a:solidFill>
                <a:schemeClr val="dk1"/>
              </a:solidFill>
              <a:latin typeface="Proxima Nova"/>
              <a:ea typeface="Proxima Nova"/>
              <a:cs typeface="Proxima Nova"/>
              <a:sym typeface="Proxima Nova"/>
            </a:endParaRPr>
          </a:p>
        </p:txBody>
      </p:sp>
      <p:sp>
        <p:nvSpPr>
          <p:cNvPr id="264" name="Google Shape;264;p30"/>
          <p:cNvSpPr txBox="1"/>
          <p:nvPr/>
        </p:nvSpPr>
        <p:spPr>
          <a:xfrm>
            <a:off x="4950925" y="1424300"/>
            <a:ext cx="3151650" cy="302460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rPr b="1" i="0" lang="en-GB" sz="1500" u="none" cap="none" strike="noStrike">
                <a:solidFill>
                  <a:schemeClr val="dk1"/>
                </a:solidFill>
                <a:latin typeface="Playfair Display"/>
                <a:ea typeface="Playfair Display"/>
                <a:cs typeface="Playfair Display"/>
                <a:sym typeface="Playfair Display"/>
              </a:rPr>
              <a:t>Fraudulent Job Listings</a:t>
            </a:r>
            <a:endParaRPr b="1" i="0" sz="1500" u="none" cap="none" strike="noStrike">
              <a:solidFill>
                <a:schemeClr val="dk1"/>
              </a:solidFill>
              <a:latin typeface="Playfair Display"/>
              <a:ea typeface="Playfair Display"/>
              <a:cs typeface="Playfair Display"/>
              <a:sym typeface="Playfair Display"/>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Not Provided - 68%</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1" i="0" lang="en-GB" sz="1500" u="none" cap="none" strike="noStrike">
                <a:solidFill>
                  <a:srgbClr val="157E90"/>
                </a:solidFill>
                <a:latin typeface="Proxima Nova"/>
                <a:ea typeface="Proxima Nova"/>
                <a:cs typeface="Proxima Nova"/>
                <a:sym typeface="Proxima Nova"/>
              </a:rPr>
              <a:t>High School or Equivalent - 20%</a:t>
            </a:r>
            <a:endParaRPr b="1" i="0" sz="1500" u="none" cap="none" strike="noStrike">
              <a:solidFill>
                <a:srgbClr val="157E90"/>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Bachelor’s Degree - 11.5%</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Unspecified - 7%</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Master’s Degree - 3.5%</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High School Coursework - 2%</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Certification - 2%</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All other required education &lt; 1%</a:t>
            </a:r>
            <a:endParaRPr b="0" i="0" sz="15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nvSpPr>
        <p:spPr>
          <a:xfrm>
            <a:off x="1959025" y="164038"/>
            <a:ext cx="639675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b="0" i="0" lang="en-GB" sz="4500" u="none" cap="none" strike="noStrike">
                <a:solidFill>
                  <a:srgbClr val="3A3E39"/>
                </a:solidFill>
                <a:latin typeface="Playfair Display"/>
                <a:ea typeface="Playfair Display"/>
                <a:cs typeface="Playfair Display"/>
                <a:sym typeface="Playfair Display"/>
              </a:rPr>
              <a:t>Required Experience</a:t>
            </a:r>
            <a:endParaRPr b="0" i="0" sz="700" u="none" cap="none" strike="noStrike">
              <a:solidFill>
                <a:srgbClr val="000000"/>
              </a:solidFill>
              <a:latin typeface="Playfair Display"/>
              <a:ea typeface="Playfair Display"/>
              <a:cs typeface="Playfair Display"/>
              <a:sym typeface="Playfair Display"/>
            </a:endParaRPr>
          </a:p>
        </p:txBody>
      </p:sp>
      <p:sp>
        <p:nvSpPr>
          <p:cNvPr id="270" name="Google Shape;270;p31"/>
          <p:cNvSpPr txBox="1"/>
          <p:nvPr/>
        </p:nvSpPr>
        <p:spPr>
          <a:xfrm>
            <a:off x="1014563" y="1467263"/>
            <a:ext cx="2913150" cy="272445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rPr b="1" i="0" lang="en-GB" sz="1500" u="none" cap="none" strike="noStrike">
                <a:solidFill>
                  <a:schemeClr val="dk1"/>
                </a:solidFill>
                <a:latin typeface="Playfair Display"/>
                <a:ea typeface="Playfair Display"/>
                <a:cs typeface="Playfair Display"/>
                <a:sym typeface="Playfair Display"/>
              </a:rPr>
              <a:t>Real Job Listings</a:t>
            </a:r>
            <a:endParaRPr b="1" i="0" sz="1500" u="none" cap="none" strike="noStrike">
              <a:solidFill>
                <a:schemeClr val="dk1"/>
              </a:solidFill>
              <a:latin typeface="Playfair Display"/>
              <a:ea typeface="Playfair Display"/>
              <a:cs typeface="Playfair Display"/>
              <a:sym typeface="Playfair Display"/>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Not Provided - 39%</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1" i="0" lang="en-GB" sz="1500" u="none" cap="none" strike="noStrike">
                <a:solidFill>
                  <a:srgbClr val="157E90"/>
                </a:solidFill>
                <a:latin typeface="Proxima Nova"/>
                <a:ea typeface="Proxima Nova"/>
                <a:cs typeface="Proxima Nova"/>
                <a:sym typeface="Proxima Nova"/>
              </a:rPr>
              <a:t>Mid-Senior Level - 22%</a:t>
            </a:r>
            <a:endParaRPr b="1" i="0" sz="1500" u="none" cap="none" strike="noStrike">
              <a:solidFill>
                <a:srgbClr val="157E90"/>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Entry Level - 15%</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Associate - 13%</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Not Applicable - 6%</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Director - 2%</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Internship - 2%</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Executive - 0.77%</a:t>
            </a:r>
            <a:endParaRPr b="0" i="0" sz="1500" u="none" cap="none" strike="noStrike">
              <a:solidFill>
                <a:schemeClr val="dk1"/>
              </a:solidFill>
              <a:latin typeface="Proxima Nova"/>
              <a:ea typeface="Proxima Nova"/>
              <a:cs typeface="Proxima Nova"/>
              <a:sym typeface="Proxima Nova"/>
            </a:endParaRPr>
          </a:p>
        </p:txBody>
      </p:sp>
      <p:sp>
        <p:nvSpPr>
          <p:cNvPr id="271" name="Google Shape;271;p31"/>
          <p:cNvSpPr txBox="1"/>
          <p:nvPr/>
        </p:nvSpPr>
        <p:spPr>
          <a:xfrm>
            <a:off x="4491375" y="1467263"/>
            <a:ext cx="3151650" cy="2724450"/>
          </a:xfrm>
          <a:prstGeom prst="rect">
            <a:avLst/>
          </a:prstGeom>
          <a:noFill/>
          <a:ln>
            <a:noFill/>
          </a:ln>
        </p:spPr>
        <p:txBody>
          <a:bodyPr anchorCtr="0" anchor="t" bIns="45725" lIns="45725" spcFirstLastPara="1" rIns="45725" wrap="square" tIns="45725">
            <a:spAutoFit/>
          </a:bodyPr>
          <a:lstStyle/>
          <a:p>
            <a:pPr indent="0" lvl="0" marL="0" marR="0" rtl="0" algn="l">
              <a:lnSpc>
                <a:spcPct val="130000"/>
              </a:lnSpc>
              <a:spcBef>
                <a:spcPts val="0"/>
              </a:spcBef>
              <a:spcAft>
                <a:spcPts val="0"/>
              </a:spcAft>
              <a:buClr>
                <a:srgbClr val="000000"/>
              </a:buClr>
              <a:buSzPts val="1500"/>
              <a:buFont typeface="Arial"/>
              <a:buNone/>
            </a:pPr>
            <a:r>
              <a:rPr b="1" i="0" lang="en-GB" sz="1500" u="none" cap="none" strike="noStrike">
                <a:solidFill>
                  <a:schemeClr val="dk1"/>
                </a:solidFill>
                <a:latin typeface="Playfair Display"/>
                <a:ea typeface="Playfair Display"/>
                <a:cs typeface="Playfair Display"/>
                <a:sym typeface="Playfair Display"/>
              </a:rPr>
              <a:t>Fraudulent Job Listings</a:t>
            </a:r>
            <a:endParaRPr b="1" i="0" sz="1500" u="none" cap="none" strike="noStrike">
              <a:solidFill>
                <a:schemeClr val="dk1"/>
              </a:solidFill>
              <a:latin typeface="Playfair Display"/>
              <a:ea typeface="Playfair Display"/>
              <a:cs typeface="Playfair Display"/>
              <a:sym typeface="Playfair Display"/>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Not Provided - 50%</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1" i="0" lang="en-GB" sz="1500" u="none" cap="none" strike="noStrike">
                <a:solidFill>
                  <a:srgbClr val="157E90"/>
                </a:solidFill>
                <a:latin typeface="Proxima Nova"/>
                <a:ea typeface="Proxima Nova"/>
                <a:cs typeface="Proxima Nova"/>
                <a:sym typeface="Proxima Nova"/>
              </a:rPr>
              <a:t>Entry Level - 21%</a:t>
            </a:r>
            <a:endParaRPr b="1" i="0" sz="1500" u="none" cap="none" strike="noStrike">
              <a:solidFill>
                <a:srgbClr val="157E90"/>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Mid-Senior Level - 13%</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Not Applicable - 7%</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Associate - 5%</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Director - 2%</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Executive- 1%</a:t>
            </a:r>
            <a:endParaRPr b="0" i="0" sz="1500" u="none" cap="none" strike="noStrike">
              <a:solidFill>
                <a:schemeClr val="dk1"/>
              </a:solidFill>
              <a:latin typeface="Proxima Nova"/>
              <a:ea typeface="Proxima Nova"/>
              <a:cs typeface="Proxima Nova"/>
              <a:sym typeface="Proxima Nova"/>
            </a:endParaRPr>
          </a:p>
          <a:p>
            <a:pPr indent="0" lvl="0" marL="0" marR="0" rtl="0" algn="l">
              <a:lnSpc>
                <a:spcPct val="130000"/>
              </a:lnSpc>
              <a:spcBef>
                <a:spcPts val="0"/>
              </a:spcBef>
              <a:spcAft>
                <a:spcPts val="0"/>
              </a:spcAft>
              <a:buClr>
                <a:srgbClr val="000000"/>
              </a:buClr>
              <a:buSzPts val="1500"/>
              <a:buFont typeface="Arial"/>
              <a:buNone/>
            </a:pPr>
            <a:r>
              <a:rPr b="0" i="0" lang="en-GB" sz="1500" u="none" cap="none" strike="noStrike">
                <a:solidFill>
                  <a:schemeClr val="dk1"/>
                </a:solidFill>
                <a:latin typeface="Proxima Nova"/>
                <a:ea typeface="Proxima Nova"/>
                <a:cs typeface="Proxima Nova"/>
                <a:sym typeface="Proxima Nova"/>
              </a:rPr>
              <a:t>Internship- 1%</a:t>
            </a:r>
            <a:endParaRPr b="0" i="0" sz="1500" u="none" cap="none" strike="noStrike">
              <a:solidFill>
                <a:schemeClr val="dk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Market Research Report Slides    ">
  <a:themeElements>
    <a:clrScheme name="Office">
      <a:dk1>
        <a:srgbClr val="000000"/>
      </a:dk1>
      <a:lt1>
        <a:srgbClr val="FFFFFF"/>
      </a:lt1>
      <a:dk2>
        <a:srgbClr val="BBDAE0"/>
      </a:dk2>
      <a:lt2>
        <a:srgbClr val="157E90"/>
      </a:lt2>
      <a:accent1>
        <a:srgbClr val="3A3E39"/>
      </a:accent1>
      <a:accent2>
        <a:srgbClr val="F6F6F6"/>
      </a:accent2>
      <a:accent3>
        <a:srgbClr val="D4D4D4"/>
      </a:accent3>
      <a:accent4>
        <a:srgbClr val="A9A9A9"/>
      </a:accent4>
      <a:accent5>
        <a:srgbClr val="888888"/>
      </a:accent5>
      <a:accent6>
        <a:srgbClr val="BBDAE0"/>
      </a:accent6>
      <a:hlink>
        <a:srgbClr val="157E9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